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6"/>
  </p:notesMasterIdLst>
  <p:sldIdLst>
    <p:sldId id="256" r:id="rId5"/>
    <p:sldId id="259" r:id="rId6"/>
    <p:sldId id="268" r:id="rId7"/>
    <p:sldId id="265" r:id="rId8"/>
    <p:sldId id="258" r:id="rId9"/>
    <p:sldId id="269" r:id="rId10"/>
    <p:sldId id="260" r:id="rId11"/>
    <p:sldId id="262" r:id="rId12"/>
    <p:sldId id="263" r:id="rId13"/>
    <p:sldId id="270" r:id="rId14"/>
    <p:sldId id="267" r:id="rId1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7" autoAdjust="0"/>
    <p:restoredTop sz="78415" autoAdjust="0"/>
  </p:normalViewPr>
  <p:slideViewPr>
    <p:cSldViewPr snapToGrid="0">
      <p:cViewPr varScale="1">
        <p:scale>
          <a:sx n="54" d="100"/>
          <a:sy n="54" d="100"/>
        </p:scale>
        <p:origin x="114" y="78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94F75C-5116-41B7-B026-0DB1A9D6F2F2}" type="datetimeFigureOut">
              <a:rPr kumimoji="1" lang="ja-JP" altLang="en-US" smtClean="0"/>
              <a:t>2025/2/27</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BAB2D0-5BE0-471B-9E32-F460B7FA68F0}" type="slidenum">
              <a:rPr kumimoji="1" lang="ja-JP" altLang="en-US" smtClean="0"/>
              <a:t>‹#›</a:t>
            </a:fld>
            <a:endParaRPr kumimoji="1" lang="ja-JP" altLang="en-US"/>
          </a:p>
        </p:txBody>
      </p:sp>
    </p:spTree>
    <p:extLst>
      <p:ext uri="{BB962C8B-B14F-4D97-AF65-F5344CB8AC3E}">
        <p14:creationId xmlns:p14="http://schemas.microsoft.com/office/powerpoint/2010/main" val="102485728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b="1" kern="1200" dirty="0" smtClean="0">
                <a:solidFill>
                  <a:schemeClr val="tx1"/>
                </a:solidFill>
                <a:effectLst/>
                <a:latin typeface="+mn-lt"/>
                <a:ea typeface="+mn-ea"/>
                <a:cs typeface="+mn-cs"/>
              </a:rPr>
              <a:t>Lesson 1</a:t>
            </a:r>
            <a:endParaRPr kumimoji="1" lang="ja-JP" altLang="ja-JP" sz="1200" kern="1200" dirty="0" smtClean="0">
              <a:solidFill>
                <a:schemeClr val="tx1"/>
              </a:solidFill>
              <a:effectLst/>
              <a:latin typeface="+mn-lt"/>
              <a:ea typeface="+mn-ea"/>
              <a:cs typeface="+mn-cs"/>
            </a:endParaRPr>
          </a:p>
          <a:p>
            <a:r>
              <a:rPr kumimoji="1" lang="en-US" altLang="ja-JP" sz="1200" b="1" kern="1200" dirty="0" smtClean="0">
                <a:solidFill>
                  <a:schemeClr val="tx1"/>
                </a:solidFill>
                <a:effectLst/>
                <a:latin typeface="+mn-lt"/>
                <a:ea typeface="+mn-ea"/>
                <a:cs typeface="+mn-cs"/>
              </a:rPr>
              <a:t>Youth Activists: Climate Change or Climate Crisis</a:t>
            </a:r>
            <a:endParaRPr kumimoji="1" lang="ja-JP" altLang="ja-JP" sz="1200" kern="1200" dirty="0" smtClean="0">
              <a:solidFill>
                <a:schemeClr val="tx1"/>
              </a:solidFill>
              <a:effectLst/>
              <a:latin typeface="+mn-lt"/>
              <a:ea typeface="+mn-ea"/>
              <a:cs typeface="+mn-cs"/>
            </a:endParaRPr>
          </a:p>
          <a:p>
            <a:r>
              <a:rPr kumimoji="1" lang="en-US" altLang="ja-JP" sz="1200" b="1" kern="1200" dirty="0" smtClean="0">
                <a:solidFill>
                  <a:schemeClr val="tx1"/>
                </a:solidFill>
                <a:effectLst/>
                <a:latin typeface="+mn-lt"/>
                <a:ea typeface="+mn-ea"/>
                <a:cs typeface="+mn-cs"/>
              </a:rPr>
              <a:t>Lesson total duration: 100 minutes (two 50 minute class periods)</a:t>
            </a:r>
            <a:endParaRPr kumimoji="1" lang="ja-JP" altLang="ja-JP" sz="1200" kern="1200" smtClean="0">
              <a:solidFill>
                <a:schemeClr val="tx1"/>
              </a:solidFill>
              <a:effectLst/>
              <a:latin typeface="+mn-lt"/>
              <a:ea typeface="+mn-ea"/>
              <a:cs typeface="+mn-cs"/>
            </a:endParaRPr>
          </a:p>
          <a:p>
            <a:endParaRPr kumimoji="1" lang="ja-JP" altLang="en-US"/>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1</a:t>
            </a:fld>
            <a:endParaRPr kumimoji="1" lang="ja-JP" altLang="en-US"/>
          </a:p>
        </p:txBody>
      </p:sp>
    </p:spTree>
    <p:extLst>
      <p:ext uri="{BB962C8B-B14F-4D97-AF65-F5344CB8AC3E}">
        <p14:creationId xmlns:p14="http://schemas.microsoft.com/office/powerpoint/2010/main" val="19670994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28600" lvl="0" indent="-228600">
              <a:buFont typeface="+mj-lt"/>
              <a:buAutoNum type="arabicPeriod" startAt="4"/>
            </a:pPr>
            <a:r>
              <a:rPr kumimoji="1" lang="en-US" altLang="ja-JP" sz="1200" kern="1200" dirty="0" smtClean="0">
                <a:solidFill>
                  <a:schemeClr val="tx1"/>
                </a:solidFill>
                <a:effectLst/>
                <a:latin typeface="+mn-lt"/>
                <a:ea typeface="+mn-ea"/>
                <a:cs typeface="+mn-cs"/>
              </a:rPr>
              <a:t>Advance to PPT Slide 10. Now see if students can identify an action that was taken by one of the 4 climate activists discussed in today’s class. </a:t>
            </a:r>
            <a:endParaRPr kumimoji="1" lang="ja-JP" altLang="ja-JP" sz="1200" kern="1200" dirty="0" smtClean="0">
              <a:solidFill>
                <a:schemeClr val="tx1"/>
              </a:solidFill>
              <a:effectLst/>
              <a:latin typeface="+mn-lt"/>
              <a:ea typeface="+mn-ea"/>
              <a:cs typeface="+mn-cs"/>
            </a:endParaRPr>
          </a:p>
          <a:p>
            <a:pPr marL="228600" lvl="0" indent="-228600">
              <a:buFont typeface="+mj-lt"/>
              <a:buAutoNum type="arabicPeriod" startAt="4"/>
            </a:pPr>
            <a:r>
              <a:rPr kumimoji="1" lang="en-US" altLang="ja-JP" sz="1200" kern="1200" dirty="0" smtClean="0">
                <a:solidFill>
                  <a:schemeClr val="tx1"/>
                </a:solidFill>
                <a:effectLst/>
                <a:latin typeface="+mn-lt"/>
                <a:ea typeface="+mn-ea"/>
                <a:cs typeface="+mn-cs"/>
              </a:rPr>
              <a:t>Have students identify a campaign that was started by one of the activists discussed in today’s class.</a:t>
            </a:r>
            <a:endParaRPr kumimoji="1" lang="ja-JP" altLang="ja-JP" sz="1200" kern="1200" dirty="0" smtClean="0">
              <a:solidFill>
                <a:schemeClr val="tx1"/>
              </a:solidFill>
              <a:effectLst/>
              <a:latin typeface="+mn-lt"/>
              <a:ea typeface="+mn-ea"/>
              <a:cs typeface="+mn-cs"/>
            </a:endParaRPr>
          </a:p>
          <a:p>
            <a:pPr marL="228600" lvl="0" indent="-228600">
              <a:buFont typeface="+mj-lt"/>
              <a:buAutoNum type="arabicPeriod" startAt="4"/>
            </a:pPr>
            <a:r>
              <a:rPr kumimoji="1" lang="en-US" altLang="ja-JP" sz="1200" kern="1200" dirty="0" smtClean="0">
                <a:solidFill>
                  <a:schemeClr val="tx1"/>
                </a:solidFill>
                <a:effectLst/>
                <a:latin typeface="+mn-lt"/>
                <a:ea typeface="+mn-ea"/>
                <a:cs typeface="+mn-cs"/>
              </a:rPr>
              <a:t>Tell students that in the next lesson, we will focus on the Ocean environment and campaigns which have been created by young activists.</a:t>
            </a:r>
            <a:endParaRPr kumimoji="1" lang="ja-JP" altLang="ja-JP" sz="1200" kern="1200" dirty="0" smtClean="0">
              <a:solidFill>
                <a:schemeClr val="tx1"/>
              </a:solidFill>
              <a:effectLst/>
              <a:latin typeface="+mn-lt"/>
              <a:ea typeface="+mn-ea"/>
              <a:cs typeface="+mn-cs"/>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10</a:t>
            </a:fld>
            <a:endParaRPr kumimoji="1" lang="ja-JP" altLang="en-US"/>
          </a:p>
        </p:txBody>
      </p:sp>
    </p:spTree>
    <p:extLst>
      <p:ext uri="{BB962C8B-B14F-4D97-AF65-F5344CB8AC3E}">
        <p14:creationId xmlns:p14="http://schemas.microsoft.com/office/powerpoint/2010/main" val="38221290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b="1" kern="1200" dirty="0" smtClean="0">
                <a:solidFill>
                  <a:schemeClr val="tx1"/>
                </a:solidFill>
                <a:effectLst/>
                <a:latin typeface="+mn-lt"/>
                <a:ea typeface="+mn-ea"/>
                <a:cs typeface="+mn-cs"/>
              </a:rPr>
              <a:t>Review/Homework: Reviewing strategies and activities of climate activists</a:t>
            </a:r>
            <a:endParaRPr kumimoji="1" lang="ja-JP" altLang="ja-JP" sz="1200" b="1"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Duration; ~10 minutes of class time to start the homework and for teacher to check if it is being done correctly</a:t>
            </a:r>
            <a:endParaRPr kumimoji="1" lang="ja-JP" altLang="ja-JP" sz="1200"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Recommended total time for completion of homework: ~1 hour</a:t>
            </a:r>
            <a:endParaRPr kumimoji="1" lang="ja-JP" altLang="ja-JP" sz="1200"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PPT Slide 11</a:t>
            </a:r>
          </a:p>
          <a:p>
            <a:endParaRPr kumimoji="1" lang="ja-JP" altLang="ja-JP"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If </a:t>
            </a:r>
            <a:r>
              <a:rPr kumimoji="1" lang="en-US" altLang="ja-JP" dirty="0" smtClean="0"/>
              <a:t>possible, provide</a:t>
            </a:r>
            <a:r>
              <a:rPr kumimoji="1" lang="en-US" altLang="ja-JP" baseline="0" dirty="0" smtClean="0"/>
              <a:t> students with 10 minutes of class time to complete at least one of the questions from the review/homework sheet. The homework requires a careful re-reading of the article and using information from the class lesson. Making sure students understand the homework is crucial for them to complete the homework and to be ready for the next </a:t>
            </a:r>
            <a:r>
              <a:rPr kumimoji="1" lang="en-US" altLang="ja-JP" baseline="0" dirty="0" smtClean="0"/>
              <a:t>lesson and be able to actively participate in the Model Environmental Summit.</a:t>
            </a:r>
            <a:endParaRPr kumimoji="1" lang="ja-JP" alt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11</a:t>
            </a:fld>
            <a:endParaRPr kumimoji="1" lang="ja-JP" altLang="en-US"/>
          </a:p>
        </p:txBody>
      </p:sp>
    </p:spTree>
    <p:extLst>
      <p:ext uri="{BB962C8B-B14F-4D97-AF65-F5344CB8AC3E}">
        <p14:creationId xmlns:p14="http://schemas.microsoft.com/office/powerpoint/2010/main" val="28339759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b="1" kern="1200" dirty="0" smtClean="0">
                <a:solidFill>
                  <a:schemeClr val="tx1"/>
                </a:solidFill>
                <a:effectLst/>
                <a:latin typeface="+mn-lt"/>
                <a:ea typeface="+mn-ea"/>
                <a:cs typeface="+mn-cs"/>
              </a:rPr>
              <a:t>Activity 1: The effect of climate change on your lives</a:t>
            </a:r>
            <a:endParaRPr kumimoji="1" lang="ja-JP" altLang="ja-JP" sz="1200" b="1"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Duration: ~10 min</a:t>
            </a:r>
            <a:endParaRPr kumimoji="1" lang="ja-JP" altLang="ja-JP" sz="1200"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PPT Slides 2-3</a:t>
            </a:r>
            <a:endParaRPr kumimoji="1" lang="ja-JP" altLang="ja-JP" sz="1200" kern="1200" dirty="0" smtClean="0">
              <a:solidFill>
                <a:schemeClr val="tx1"/>
              </a:solidFill>
              <a:effectLst/>
              <a:latin typeface="+mn-lt"/>
              <a:ea typeface="+mn-ea"/>
              <a:cs typeface="+mn-cs"/>
            </a:endParaRPr>
          </a:p>
          <a:p>
            <a:pPr marL="228600" indent="-228600">
              <a:buFont typeface="+mj-lt"/>
              <a:buAutoNum type="arabicPeriod"/>
            </a:pPr>
            <a:r>
              <a:rPr kumimoji="1" lang="en-US" altLang="ja-JP" dirty="0" smtClean="0"/>
              <a:t>As </a:t>
            </a:r>
            <a:r>
              <a:rPr kumimoji="1" lang="en-US" altLang="ja-JP" dirty="0" smtClean="0"/>
              <a:t>a first</a:t>
            </a:r>
            <a:r>
              <a:rPr kumimoji="1" lang="en-US" altLang="ja-JP" baseline="0" dirty="0" smtClean="0"/>
              <a:t> activity, break students into small groups.</a:t>
            </a:r>
          </a:p>
          <a:p>
            <a:pPr marL="228600" indent="-228600">
              <a:buFont typeface="+mj-lt"/>
              <a:buAutoNum type="arabicPeriod"/>
            </a:pPr>
            <a:r>
              <a:rPr kumimoji="1" lang="en-US" altLang="ja-JP" baseline="0" dirty="0" smtClean="0"/>
              <a:t>Give each group a A3 piece of paper and 15 to 20 </a:t>
            </a:r>
            <a:r>
              <a:rPr kumimoji="1" lang="en-US" altLang="ja-JP" baseline="0" dirty="0" smtClean="0"/>
              <a:t>post-it-notes. Have </a:t>
            </a:r>
            <a:r>
              <a:rPr kumimoji="1" lang="en-US" altLang="ja-JP" baseline="0" dirty="0" smtClean="0"/>
              <a:t>students brainstorm as many effects of climate change as they can. These effects can be large or small, personal or societal. As students are brainstorming ideas, they should write each idea down on a post-it-not and place it on the A3 piece of paper.</a:t>
            </a:r>
          </a:p>
          <a:p>
            <a:endParaRPr kumimoji="1" lang="ja-JP" altLang="en-US" dirty="0"/>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2</a:t>
            </a:fld>
            <a:endParaRPr kumimoji="1" lang="ja-JP" altLang="en-US"/>
          </a:p>
        </p:txBody>
      </p:sp>
    </p:spTree>
    <p:extLst>
      <p:ext uri="{BB962C8B-B14F-4D97-AF65-F5344CB8AC3E}">
        <p14:creationId xmlns:p14="http://schemas.microsoft.com/office/powerpoint/2010/main" val="20841467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28600" indent="-228600">
              <a:buFont typeface="+mj-lt"/>
              <a:buAutoNum type="arabicPeriod" startAt="3"/>
            </a:pPr>
            <a:r>
              <a:rPr kumimoji="1" lang="en-US" altLang="ja-JP" dirty="0" smtClean="0"/>
              <a:t>Have</a:t>
            </a:r>
            <a:r>
              <a:rPr kumimoji="1" lang="en-US" altLang="ja-JP" baseline="0" dirty="0" smtClean="0"/>
              <a:t> students place the brainstorm effects on an Impact line with a scale of 1 (almost no impact) to 10 (large impact). Effects with less impact should be placed on the left side of the paper and as the effects increase they should be placed further to the right side of the A3 paper.</a:t>
            </a:r>
          </a:p>
          <a:p>
            <a:pPr marL="228600" indent="-228600">
              <a:buFont typeface="+mj-lt"/>
              <a:buAutoNum type="arabicPeriod" startAt="3"/>
            </a:pPr>
            <a:endParaRPr kumimoji="1" lang="en-US" altLang="ja-JP" dirty="0" smtClean="0"/>
          </a:p>
          <a:p>
            <a:pPr marL="228600" indent="-228600">
              <a:buFont typeface="+mj-lt"/>
              <a:buAutoNum type="arabicPeriod" startAt="3"/>
            </a:pPr>
            <a:r>
              <a:rPr kumimoji="1" lang="en-US" altLang="ja-JP" dirty="0" smtClean="0"/>
              <a:t>As a final step, each</a:t>
            </a:r>
            <a:r>
              <a:rPr kumimoji="1" lang="en-US" altLang="ja-JP" baseline="0" dirty="0" smtClean="0"/>
              <a:t> group should announce the effect which they believe has the most impact on their daily lives and why.</a:t>
            </a:r>
            <a:endParaRPr kumimoji="1" lang="ja-JP" altLang="en-US" dirty="0"/>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3</a:t>
            </a:fld>
            <a:endParaRPr kumimoji="1" lang="ja-JP" altLang="en-US"/>
          </a:p>
        </p:txBody>
      </p:sp>
    </p:spTree>
    <p:extLst>
      <p:ext uri="{BB962C8B-B14F-4D97-AF65-F5344CB8AC3E}">
        <p14:creationId xmlns:p14="http://schemas.microsoft.com/office/powerpoint/2010/main" val="40412793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b="1" kern="1200" dirty="0" smtClean="0">
                <a:solidFill>
                  <a:schemeClr val="tx1"/>
                </a:solidFill>
                <a:effectLst/>
                <a:latin typeface="+mn-lt"/>
                <a:ea typeface="+mn-ea"/>
                <a:cs typeface="+mn-cs"/>
              </a:rPr>
              <a:t>Activity 2: Climate Change or Climate Crisis</a:t>
            </a:r>
            <a:endParaRPr kumimoji="1" lang="ja-JP" altLang="ja-JP" sz="1200" b="1"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Duration: ~10 min</a:t>
            </a:r>
            <a:endParaRPr kumimoji="1" lang="ja-JP" altLang="ja-JP" sz="1200"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PPT Slides 4-5</a:t>
            </a:r>
            <a:endParaRPr kumimoji="1" lang="ja-JP" altLang="ja-JP" sz="1200" kern="1200" dirty="0" smtClean="0">
              <a:solidFill>
                <a:schemeClr val="tx1"/>
              </a:solidFill>
              <a:effectLst/>
              <a:latin typeface="+mn-lt"/>
              <a:ea typeface="+mn-ea"/>
              <a:cs typeface="+mn-cs"/>
            </a:endParaRPr>
          </a:p>
          <a:p>
            <a:pPr marL="228600" indent="-228600">
              <a:buFont typeface="+mj-lt"/>
              <a:buAutoNum type="arabicPeriod"/>
            </a:pPr>
            <a:r>
              <a:rPr kumimoji="1" lang="en-US" altLang="ja-JP" dirty="0" smtClean="0"/>
              <a:t>Explain </a:t>
            </a:r>
            <a:r>
              <a:rPr kumimoji="1" lang="en-US" altLang="ja-JP" dirty="0" smtClean="0"/>
              <a:t>to students that recently many activists</a:t>
            </a:r>
            <a:r>
              <a:rPr kumimoji="1" lang="en-US" altLang="ja-JP" baseline="0" dirty="0" smtClean="0"/>
              <a:t> have been using the term Climate Crises instead of Climate Change or Climate Issues. Ask students if they can explain the difference.</a:t>
            </a:r>
            <a:endParaRPr kumimoji="1" lang="ja-JP" altLang="en-US" dirty="0"/>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4</a:t>
            </a:fld>
            <a:endParaRPr kumimoji="1" lang="ja-JP" altLang="en-US"/>
          </a:p>
        </p:txBody>
      </p:sp>
    </p:spTree>
    <p:extLst>
      <p:ext uri="{BB962C8B-B14F-4D97-AF65-F5344CB8AC3E}">
        <p14:creationId xmlns:p14="http://schemas.microsoft.com/office/powerpoint/2010/main" val="7634910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28600" lvl="0" indent="-228600">
              <a:buFont typeface="+mj-lt"/>
              <a:buAutoNum type="arabicPeriod" startAt="2"/>
            </a:pPr>
            <a:r>
              <a:rPr kumimoji="1" lang="en-US" altLang="ja-JP" sz="1200" kern="1200" dirty="0" smtClean="0">
                <a:solidFill>
                  <a:schemeClr val="tx1"/>
                </a:solidFill>
                <a:effectLst/>
                <a:latin typeface="+mn-lt"/>
                <a:ea typeface="+mn-ea"/>
                <a:cs typeface="+mn-cs"/>
              </a:rPr>
              <a:t>In their groups, have students try to identify a </a:t>
            </a:r>
            <a:r>
              <a:rPr kumimoji="1" lang="ja-JP" altLang="ja-JP" sz="1200" kern="1200" dirty="0" smtClean="0">
                <a:solidFill>
                  <a:schemeClr val="tx1"/>
                </a:solidFill>
                <a:effectLst/>
                <a:latin typeface="+mn-lt"/>
                <a:ea typeface="+mn-ea"/>
                <a:cs typeface="+mn-cs"/>
              </a:rPr>
              <a:t>‘</a:t>
            </a:r>
            <a:r>
              <a:rPr kumimoji="1" lang="en-US" altLang="ja-JP" sz="1200" kern="1200" dirty="0" smtClean="0">
                <a:solidFill>
                  <a:schemeClr val="tx1"/>
                </a:solidFill>
                <a:effectLst/>
                <a:latin typeface="+mn-lt"/>
                <a:ea typeface="+mn-ea"/>
                <a:cs typeface="+mn-cs"/>
              </a:rPr>
              <a:t>Issue</a:t>
            </a:r>
            <a:r>
              <a:rPr kumimoji="1" lang="ja-JP" altLang="ja-JP" sz="1200" kern="1200" dirty="0" smtClean="0">
                <a:solidFill>
                  <a:schemeClr val="tx1"/>
                </a:solidFill>
                <a:effectLst/>
                <a:latin typeface="+mn-lt"/>
                <a:ea typeface="+mn-ea"/>
                <a:cs typeface="+mn-cs"/>
              </a:rPr>
              <a:t>’</a:t>
            </a:r>
            <a:r>
              <a:rPr kumimoji="1" lang="en-US" altLang="ja-JP" sz="1200" kern="1200" dirty="0" smtClean="0">
                <a:solidFill>
                  <a:schemeClr val="tx1"/>
                </a:solidFill>
                <a:effectLst/>
                <a:latin typeface="+mn-lt"/>
                <a:ea typeface="+mn-ea"/>
                <a:cs typeface="+mn-cs"/>
              </a:rPr>
              <a:t> and a </a:t>
            </a:r>
            <a:r>
              <a:rPr kumimoji="1" lang="ja-JP" altLang="ja-JP" sz="1200" kern="1200" dirty="0" smtClean="0">
                <a:solidFill>
                  <a:schemeClr val="tx1"/>
                </a:solidFill>
                <a:effectLst/>
                <a:latin typeface="+mn-lt"/>
                <a:ea typeface="+mn-ea"/>
                <a:cs typeface="+mn-cs"/>
              </a:rPr>
              <a:t>‘</a:t>
            </a:r>
            <a:r>
              <a:rPr kumimoji="1" lang="en-US" altLang="ja-JP" sz="1200" kern="1200" dirty="0" smtClean="0">
                <a:solidFill>
                  <a:schemeClr val="tx1"/>
                </a:solidFill>
                <a:effectLst/>
                <a:latin typeface="+mn-lt"/>
                <a:ea typeface="+mn-ea"/>
                <a:cs typeface="+mn-cs"/>
              </a:rPr>
              <a:t>Crisis</a:t>
            </a:r>
            <a:r>
              <a:rPr kumimoji="1" lang="ja-JP" altLang="ja-JP" sz="1200" kern="1200" dirty="0" smtClean="0">
                <a:solidFill>
                  <a:schemeClr val="tx1"/>
                </a:solidFill>
                <a:effectLst/>
                <a:latin typeface="+mn-lt"/>
                <a:ea typeface="+mn-ea"/>
                <a:cs typeface="+mn-cs"/>
              </a:rPr>
              <a:t>’</a:t>
            </a:r>
            <a:r>
              <a:rPr kumimoji="1" lang="en-US" altLang="ja-JP" sz="1200" kern="1200" dirty="0" smtClean="0">
                <a:solidFill>
                  <a:schemeClr val="tx1"/>
                </a:solidFill>
                <a:effectLst/>
                <a:latin typeface="+mn-lt"/>
                <a:ea typeface="+mn-ea"/>
                <a:cs typeface="+mn-cs"/>
              </a:rPr>
              <a:t> that would be connected with the topics on the left. So groups should think of a:</a:t>
            </a:r>
            <a:endParaRPr kumimoji="1" lang="ja-JP" altLang="ja-JP" sz="1200" kern="1200" dirty="0" smtClean="0">
              <a:solidFill>
                <a:schemeClr val="tx1"/>
              </a:solidFill>
              <a:effectLst/>
              <a:latin typeface="+mn-lt"/>
              <a:ea typeface="+mn-ea"/>
              <a:cs typeface="+mn-cs"/>
            </a:endParaRPr>
          </a:p>
          <a:p>
            <a:pPr marL="685800" lvl="1" indent="-228600">
              <a:buFont typeface="Arial" panose="020B0604020202020204" pitchFamily="34" charset="0"/>
              <a:buChar char="•"/>
            </a:pPr>
            <a:r>
              <a:rPr kumimoji="1" lang="en-US" altLang="ja-JP" sz="1200" kern="1200" dirty="0" smtClean="0">
                <a:solidFill>
                  <a:schemeClr val="tx1"/>
                </a:solidFill>
                <a:effectLst/>
                <a:latin typeface="+mn-lt"/>
                <a:ea typeface="+mn-ea"/>
                <a:cs typeface="+mn-cs"/>
              </a:rPr>
              <a:t>Neighborhood housing issue (example: there are some abandoned houses in the neighborhood)</a:t>
            </a:r>
            <a:endParaRPr kumimoji="1" lang="ja-JP" altLang="ja-JP" sz="1200" kern="1200" dirty="0" smtClean="0">
              <a:solidFill>
                <a:schemeClr val="tx1"/>
              </a:solidFill>
              <a:effectLst/>
              <a:latin typeface="+mn-lt"/>
              <a:ea typeface="+mn-ea"/>
              <a:cs typeface="+mn-cs"/>
            </a:endParaRPr>
          </a:p>
          <a:p>
            <a:pPr marL="685800" lvl="1" indent="-228600">
              <a:buFont typeface="Arial" panose="020B0604020202020204" pitchFamily="34" charset="0"/>
              <a:buChar char="•"/>
            </a:pPr>
            <a:r>
              <a:rPr kumimoji="1" lang="en-US" altLang="ja-JP" sz="1200" kern="1200" dirty="0" smtClean="0">
                <a:solidFill>
                  <a:schemeClr val="tx1"/>
                </a:solidFill>
                <a:effectLst/>
                <a:latin typeface="+mn-lt"/>
                <a:ea typeface="+mn-ea"/>
                <a:cs typeface="+mn-cs"/>
              </a:rPr>
              <a:t>Neighborhood housing crisis (example: there are no open houses or apartments for people to buy or rent)</a:t>
            </a:r>
            <a:endParaRPr kumimoji="1" lang="ja-JP" altLang="ja-JP" sz="1200" kern="1200" dirty="0" smtClean="0">
              <a:solidFill>
                <a:schemeClr val="tx1"/>
              </a:solidFill>
              <a:effectLst/>
              <a:latin typeface="+mn-lt"/>
              <a:ea typeface="+mn-ea"/>
              <a:cs typeface="+mn-cs"/>
            </a:endParaRPr>
          </a:p>
          <a:p>
            <a:pPr marL="685800" lvl="1" indent="-228600">
              <a:buFont typeface="Arial" panose="020B0604020202020204" pitchFamily="34" charset="0"/>
              <a:buChar char="•"/>
            </a:pPr>
            <a:r>
              <a:rPr kumimoji="1" lang="en-US" altLang="ja-JP" sz="1200" kern="1200" dirty="0" smtClean="0">
                <a:solidFill>
                  <a:schemeClr val="tx1"/>
                </a:solidFill>
                <a:effectLst/>
                <a:latin typeface="+mn-lt"/>
                <a:ea typeface="+mn-ea"/>
                <a:cs typeface="+mn-cs"/>
              </a:rPr>
              <a:t>Prefectural medical issue (example: there is a shortage of nurses, so some hospitals are a little understaffed)</a:t>
            </a:r>
            <a:endParaRPr kumimoji="1" lang="ja-JP" altLang="ja-JP" sz="1200" kern="1200" dirty="0" smtClean="0">
              <a:solidFill>
                <a:schemeClr val="tx1"/>
              </a:solidFill>
              <a:effectLst/>
              <a:latin typeface="+mn-lt"/>
              <a:ea typeface="+mn-ea"/>
              <a:cs typeface="+mn-cs"/>
            </a:endParaRPr>
          </a:p>
          <a:p>
            <a:pPr marL="685800" lvl="1" indent="-228600">
              <a:buFont typeface="Arial" panose="020B0604020202020204" pitchFamily="34" charset="0"/>
              <a:buChar char="•"/>
            </a:pPr>
            <a:r>
              <a:rPr kumimoji="1" lang="en-US" altLang="ja-JP" sz="1200" kern="1200" dirty="0" smtClean="0">
                <a:solidFill>
                  <a:schemeClr val="tx1"/>
                </a:solidFill>
                <a:effectLst/>
                <a:latin typeface="+mn-lt"/>
                <a:ea typeface="+mn-ea"/>
                <a:cs typeface="+mn-cs"/>
              </a:rPr>
              <a:t>Prefectural medical crisis (example: COVID-19, all beds are full, people cannot get treatment)</a:t>
            </a:r>
            <a:endParaRPr kumimoji="1" lang="ja-JP" altLang="ja-JP" sz="1200" kern="1200" dirty="0" smtClean="0">
              <a:solidFill>
                <a:schemeClr val="tx1"/>
              </a:solidFill>
              <a:effectLst/>
              <a:latin typeface="+mn-lt"/>
              <a:ea typeface="+mn-ea"/>
              <a:cs typeface="+mn-cs"/>
            </a:endParaRPr>
          </a:p>
          <a:p>
            <a:pPr marL="685800" lvl="1" indent="-228600">
              <a:buFont typeface="Arial" panose="020B0604020202020204" pitchFamily="34" charset="0"/>
              <a:buChar char="•"/>
            </a:pPr>
            <a:r>
              <a:rPr kumimoji="1" lang="en-US" altLang="ja-JP" sz="1200" kern="1200" dirty="0" smtClean="0">
                <a:solidFill>
                  <a:schemeClr val="tx1"/>
                </a:solidFill>
                <a:effectLst/>
                <a:latin typeface="+mn-lt"/>
                <a:ea typeface="+mn-ea"/>
                <a:cs typeface="+mn-cs"/>
              </a:rPr>
              <a:t>National food issue (example: due to poor weather vegetable prices increased 10%)</a:t>
            </a:r>
            <a:endParaRPr kumimoji="1" lang="ja-JP" altLang="ja-JP" sz="1200" kern="1200" dirty="0" smtClean="0">
              <a:solidFill>
                <a:schemeClr val="tx1"/>
              </a:solidFill>
              <a:effectLst/>
              <a:latin typeface="+mn-lt"/>
              <a:ea typeface="+mn-ea"/>
              <a:cs typeface="+mn-cs"/>
            </a:endParaRPr>
          </a:p>
          <a:p>
            <a:pPr marL="685800" lvl="1" indent="-228600">
              <a:buFont typeface="Arial" panose="020B0604020202020204" pitchFamily="34" charset="0"/>
              <a:buChar char="•"/>
            </a:pPr>
            <a:r>
              <a:rPr kumimoji="1" lang="en-US" altLang="ja-JP" sz="1200" kern="1200" dirty="0" smtClean="0">
                <a:solidFill>
                  <a:schemeClr val="tx1"/>
                </a:solidFill>
                <a:effectLst/>
                <a:latin typeface="+mn-lt"/>
                <a:ea typeface="+mn-ea"/>
                <a:cs typeface="+mn-cs"/>
              </a:rPr>
              <a:t>National food crisis (example: due to flooding, 50% of the rice crop was destroyed)</a:t>
            </a:r>
            <a:endParaRPr kumimoji="1" lang="ja-JP"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5</a:t>
            </a:fld>
            <a:endParaRPr kumimoji="1" lang="ja-JP" altLang="en-US"/>
          </a:p>
        </p:txBody>
      </p:sp>
    </p:spTree>
    <p:extLst>
      <p:ext uri="{BB962C8B-B14F-4D97-AF65-F5344CB8AC3E}">
        <p14:creationId xmlns:p14="http://schemas.microsoft.com/office/powerpoint/2010/main" val="15240532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b="1" kern="1200" dirty="0" smtClean="0">
                <a:solidFill>
                  <a:schemeClr val="tx1"/>
                </a:solidFill>
                <a:effectLst/>
                <a:latin typeface="+mn-lt"/>
                <a:ea typeface="+mn-ea"/>
                <a:cs typeface="+mn-cs"/>
              </a:rPr>
              <a:t>Activity 3: Group reading</a:t>
            </a:r>
            <a:endParaRPr kumimoji="1" lang="ja-JP" altLang="ja-JP" sz="1200" b="1"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Duration: ~25 minutes</a:t>
            </a:r>
            <a:endParaRPr kumimoji="1" lang="ja-JP" altLang="ja-JP" sz="1200"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PPT Slide 6</a:t>
            </a:r>
            <a:endParaRPr kumimoji="1" lang="ja-JP" altLang="ja-JP" sz="1200" kern="1200" dirty="0" smtClean="0">
              <a:solidFill>
                <a:schemeClr val="tx1"/>
              </a:solidFill>
              <a:effectLst/>
              <a:latin typeface="+mn-lt"/>
              <a:ea typeface="+mn-ea"/>
              <a:cs typeface="+mn-cs"/>
            </a:endParaRPr>
          </a:p>
          <a:p>
            <a:pPr marL="228600" indent="-228600">
              <a:buFont typeface="+mj-lt"/>
              <a:buAutoNum type="arabicPeriod"/>
            </a:pPr>
            <a:r>
              <a:rPr kumimoji="1" lang="en-US" altLang="ja-JP" dirty="0" smtClean="0"/>
              <a:t>Provide </a:t>
            </a:r>
            <a:r>
              <a:rPr kumimoji="1" lang="en-US" altLang="ja-JP" dirty="0" smtClean="0"/>
              <a:t>students with the article </a:t>
            </a:r>
            <a:r>
              <a:rPr kumimoji="1" lang="en-US" altLang="ja-JP" i="1" dirty="0" smtClean="0"/>
              <a:t>Climate Change or Climate Crisis</a:t>
            </a:r>
          </a:p>
          <a:p>
            <a:pPr marL="228600" indent="-228600">
              <a:buFont typeface="+mj-lt"/>
              <a:buAutoNum type="arabicPeriod"/>
            </a:pPr>
            <a:r>
              <a:rPr kumimoji="1" lang="en-US" altLang="ja-JP" dirty="0" smtClean="0"/>
              <a:t>In their groups students should read the article one paragraph at a </a:t>
            </a:r>
            <a:r>
              <a:rPr kumimoji="1" lang="en-US" altLang="ja-JP" dirty="0" smtClean="0"/>
              <a:t>time.</a:t>
            </a:r>
            <a:r>
              <a:rPr kumimoji="1" lang="en-US" altLang="ja-JP" baseline="0" dirty="0" smtClean="0"/>
              <a:t> </a:t>
            </a:r>
            <a:r>
              <a:rPr kumimoji="1" lang="en-US" altLang="ja-JP" dirty="0" smtClean="0"/>
              <a:t>As </a:t>
            </a:r>
            <a:r>
              <a:rPr kumimoji="1" lang="en-US" altLang="ja-JP" dirty="0" smtClean="0"/>
              <a:t>they are reading each paragraph</a:t>
            </a:r>
            <a:r>
              <a:rPr kumimoji="1" lang="en-US" altLang="ja-JP" baseline="0" dirty="0" smtClean="0"/>
              <a:t>, students should </a:t>
            </a:r>
            <a:r>
              <a:rPr kumimoji="1" lang="en-US" altLang="ja-JP" b="0" i="0" baseline="0" dirty="0" smtClean="0"/>
              <a:t>underline </a:t>
            </a:r>
            <a:r>
              <a:rPr kumimoji="1" lang="en-US" altLang="ja-JP" sz="1200" b="0" i="0" kern="1200" dirty="0" smtClean="0">
                <a:solidFill>
                  <a:schemeClr val="tx1"/>
                </a:solidFill>
                <a:effectLst/>
                <a:latin typeface="+mn-lt"/>
                <a:ea typeface="+mn-ea"/>
                <a:cs typeface="+mn-cs"/>
              </a:rPr>
              <a:t>all the strategies and activities that young climate activists are using to fight climate change. </a:t>
            </a:r>
            <a:endParaRPr kumimoji="1" lang="ja-JP" altLang="ja-JP" sz="1200" b="0" i="0" kern="1200" dirty="0" smtClean="0">
              <a:solidFill>
                <a:schemeClr val="tx1"/>
              </a:solidFill>
              <a:effectLst/>
              <a:latin typeface="+mn-lt"/>
              <a:ea typeface="+mn-ea"/>
              <a:cs typeface="+mn-cs"/>
            </a:endParaRPr>
          </a:p>
          <a:p>
            <a:pPr marL="228600" indent="-228600">
              <a:buFont typeface="+mj-lt"/>
              <a:buAutoNum type="arabicPeriod"/>
            </a:pPr>
            <a:r>
              <a:rPr kumimoji="1" lang="en-US" altLang="ja-JP" b="0" i="0" baseline="0" dirty="0" smtClean="0"/>
              <a:t>After everyone in the group has finished reading a paragraph, they should compare the sections they have underlined.</a:t>
            </a:r>
            <a:endParaRPr kumimoji="1" lang="ja-JP" altLang="en-US" b="0" i="0" dirty="0"/>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6</a:t>
            </a:fld>
            <a:endParaRPr kumimoji="1" lang="ja-JP" altLang="en-US"/>
          </a:p>
        </p:txBody>
      </p:sp>
    </p:spTree>
    <p:extLst>
      <p:ext uri="{BB962C8B-B14F-4D97-AF65-F5344CB8AC3E}">
        <p14:creationId xmlns:p14="http://schemas.microsoft.com/office/powerpoint/2010/main" val="9990124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b="1" kern="1200" dirty="0" smtClean="0">
                <a:solidFill>
                  <a:schemeClr val="tx1"/>
                </a:solidFill>
                <a:effectLst/>
                <a:latin typeface="+mn-lt"/>
                <a:ea typeface="+mn-ea"/>
                <a:cs typeface="+mn-cs"/>
              </a:rPr>
              <a:t>Activity 4: Youth activists and the actions they take</a:t>
            </a:r>
            <a:endParaRPr kumimoji="1" lang="ja-JP" altLang="ja-JP" sz="1200" b="1"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Duration: ~25 minutes</a:t>
            </a:r>
            <a:endParaRPr kumimoji="1" lang="ja-JP" altLang="ja-JP" sz="1200"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PPT Slides 7</a:t>
            </a:r>
            <a:endParaRPr kumimoji="1" lang="ja-JP" altLang="ja-JP" sz="1200" kern="1200" dirty="0" smtClean="0">
              <a:solidFill>
                <a:schemeClr val="tx1"/>
              </a:solidFill>
              <a:effectLst/>
              <a:latin typeface="+mn-lt"/>
              <a:ea typeface="+mn-ea"/>
              <a:cs typeface="+mn-cs"/>
            </a:endParaRPr>
          </a:p>
          <a:p>
            <a:pPr marL="228600" lvl="0" indent="-228600">
              <a:buFont typeface="+mj-lt"/>
              <a:buAutoNum type="arabicPeriod"/>
            </a:pPr>
            <a:r>
              <a:rPr kumimoji="1" lang="en-US" altLang="ja-JP" sz="1200" kern="1200" dirty="0" smtClean="0">
                <a:solidFill>
                  <a:schemeClr val="tx1"/>
                </a:solidFill>
                <a:effectLst/>
                <a:latin typeface="+mn-lt"/>
                <a:ea typeface="+mn-ea"/>
                <a:cs typeface="+mn-cs"/>
              </a:rPr>
              <a:t>Students should identify, as written in the article, what actions each of the activists on the PPT Slide 8 are taking to fight climate change.</a:t>
            </a:r>
            <a:endParaRPr kumimoji="1" lang="ja-JP" altLang="ja-JP" sz="1200" kern="1200" dirty="0" smtClean="0">
              <a:solidFill>
                <a:schemeClr val="tx1"/>
              </a:solidFill>
              <a:effectLst/>
              <a:latin typeface="+mn-lt"/>
              <a:ea typeface="+mn-ea"/>
              <a:cs typeface="+mn-cs"/>
            </a:endParaRPr>
          </a:p>
          <a:p>
            <a:pPr marL="228600" lvl="0" indent="-228600">
              <a:buFont typeface="+mj-lt"/>
              <a:buAutoNum type="arabicPeriod"/>
            </a:pPr>
            <a:r>
              <a:rPr kumimoji="1" lang="en-US" altLang="ja-JP" sz="1200" kern="1200" dirty="0" smtClean="0">
                <a:solidFill>
                  <a:schemeClr val="tx1"/>
                </a:solidFill>
                <a:effectLst/>
                <a:latin typeface="+mn-lt"/>
                <a:ea typeface="+mn-ea"/>
                <a:cs typeface="+mn-cs"/>
              </a:rPr>
              <a:t>Teacher should circulate in the room and have representative from each group write an example of a specific action on the projected PPT slide</a:t>
            </a:r>
            <a:endParaRPr kumimoji="1" lang="ja-JP" altLang="ja-JP" sz="1200" kern="1200" dirty="0" smtClean="0">
              <a:solidFill>
                <a:schemeClr val="tx1"/>
              </a:solidFill>
              <a:effectLst/>
              <a:latin typeface="+mn-lt"/>
              <a:ea typeface="+mn-ea"/>
              <a:cs typeface="+mn-cs"/>
            </a:endParaRPr>
          </a:p>
          <a:p>
            <a:pPr marL="228600" lvl="0" indent="-228600">
              <a:buFont typeface="+mj-lt"/>
              <a:buAutoNum type="arabicPeriod"/>
            </a:pPr>
            <a:r>
              <a:rPr kumimoji="1" lang="en-US" altLang="ja-JP" sz="1200" kern="1200" dirty="0" smtClean="0">
                <a:solidFill>
                  <a:schemeClr val="tx1"/>
                </a:solidFill>
                <a:effectLst/>
                <a:latin typeface="+mn-lt"/>
                <a:ea typeface="+mn-ea"/>
                <a:cs typeface="+mn-cs"/>
              </a:rPr>
              <a:t>Students then should discuss specific reasons why activists are taking these actions (example: </a:t>
            </a:r>
            <a:r>
              <a:rPr kumimoji="1" lang="en-US" altLang="ja-JP" sz="1200" kern="1200" dirty="0" err="1" smtClean="0">
                <a:solidFill>
                  <a:schemeClr val="tx1"/>
                </a:solidFill>
                <a:effectLst/>
                <a:latin typeface="+mn-lt"/>
                <a:ea typeface="+mn-ea"/>
                <a:cs typeface="+mn-cs"/>
              </a:rPr>
              <a:t>Lesein</a:t>
            </a:r>
            <a:r>
              <a:rPr kumimoji="1" lang="en-US" altLang="ja-JP" sz="1200" kern="1200" dirty="0" smtClean="0">
                <a:solidFill>
                  <a:schemeClr val="tx1"/>
                </a:solidFill>
                <a:effectLst/>
                <a:latin typeface="+mn-lt"/>
                <a:ea typeface="+mn-ea"/>
                <a:cs typeface="+mn-cs"/>
              </a:rPr>
              <a:t> </a:t>
            </a:r>
            <a:r>
              <a:rPr kumimoji="1" lang="en-US" altLang="ja-JP" sz="1200" kern="1200" dirty="0" err="1" smtClean="0">
                <a:solidFill>
                  <a:schemeClr val="tx1"/>
                </a:solidFill>
                <a:effectLst/>
                <a:latin typeface="+mn-lt"/>
                <a:ea typeface="+mn-ea"/>
                <a:cs typeface="+mn-cs"/>
              </a:rPr>
              <a:t>Mutunkei</a:t>
            </a:r>
            <a:r>
              <a:rPr kumimoji="1" lang="en-US" altLang="ja-JP" sz="1200" kern="1200" dirty="0" smtClean="0">
                <a:solidFill>
                  <a:schemeClr val="tx1"/>
                </a:solidFill>
                <a:effectLst/>
                <a:latin typeface="+mn-lt"/>
                <a:ea typeface="+mn-ea"/>
                <a:cs typeface="+mn-cs"/>
              </a:rPr>
              <a:t> is planting trees to reduce CO2 in the air. Mitzi </a:t>
            </a:r>
            <a:r>
              <a:rPr kumimoji="1" lang="en-US" altLang="ja-JP" sz="1200" kern="1200" dirty="0" err="1" smtClean="0">
                <a:solidFill>
                  <a:schemeClr val="tx1"/>
                </a:solidFill>
                <a:effectLst/>
                <a:latin typeface="+mn-lt"/>
                <a:ea typeface="+mn-ea"/>
                <a:cs typeface="+mn-cs"/>
              </a:rPr>
              <a:t>Jonelle</a:t>
            </a:r>
            <a:r>
              <a:rPr kumimoji="1" lang="en-US" altLang="ja-JP" sz="1200" kern="1200" dirty="0" smtClean="0">
                <a:solidFill>
                  <a:schemeClr val="tx1"/>
                </a:solidFill>
                <a:effectLst/>
                <a:latin typeface="+mn-lt"/>
                <a:ea typeface="+mn-ea"/>
                <a:cs typeface="+mn-cs"/>
              </a:rPr>
              <a:t> is trying to protect communities from flooding, </a:t>
            </a:r>
            <a:r>
              <a:rPr kumimoji="1" lang="en-US" altLang="ja-JP" sz="1200" kern="1200" dirty="0" err="1" smtClean="0">
                <a:solidFill>
                  <a:schemeClr val="tx1"/>
                </a:solidFill>
                <a:effectLst/>
                <a:latin typeface="+mn-lt"/>
                <a:ea typeface="+mn-ea"/>
                <a:cs typeface="+mn-cs"/>
              </a:rPr>
              <a:t>etc</a:t>
            </a:r>
            <a:r>
              <a:rPr kumimoji="1" lang="en-US" altLang="ja-JP" sz="1200" kern="1200" dirty="0" smtClean="0">
                <a:solidFill>
                  <a:schemeClr val="tx1"/>
                </a:solidFill>
                <a:effectLst/>
                <a:latin typeface="+mn-lt"/>
                <a:ea typeface="+mn-ea"/>
                <a:cs typeface="+mn-cs"/>
              </a:rPr>
              <a:t>)</a:t>
            </a:r>
            <a:endParaRPr kumimoji="1" lang="ja-JP" altLang="ja-JP" sz="1200" kern="1200" dirty="0" smtClean="0">
              <a:solidFill>
                <a:schemeClr val="tx1"/>
              </a:solidFill>
              <a:effectLst/>
              <a:latin typeface="+mn-lt"/>
              <a:ea typeface="+mn-ea"/>
              <a:cs typeface="+mn-cs"/>
            </a:endParaRPr>
          </a:p>
          <a:p>
            <a:pPr marL="228600" lvl="0" indent="-228600">
              <a:buFont typeface="+mj-lt"/>
              <a:buAutoNum type="arabicPeriod"/>
            </a:pPr>
            <a:r>
              <a:rPr kumimoji="1" lang="en-US" altLang="ja-JP" sz="1200" kern="1200" dirty="0" smtClean="0">
                <a:solidFill>
                  <a:schemeClr val="tx1"/>
                </a:solidFill>
                <a:effectLst/>
                <a:latin typeface="+mn-lt"/>
                <a:ea typeface="+mn-ea"/>
                <a:cs typeface="+mn-cs"/>
              </a:rPr>
              <a:t>Teacher should circulate in the room and have representative from each group write an example of a specific reason on the projected PPT slide</a:t>
            </a:r>
            <a:endParaRPr kumimoji="1" lang="ja-JP" altLang="ja-JP" sz="1200" kern="1200" dirty="0" smtClean="0">
              <a:solidFill>
                <a:schemeClr val="tx1"/>
              </a:solidFill>
              <a:effectLst/>
              <a:latin typeface="+mn-lt"/>
              <a:ea typeface="+mn-ea"/>
              <a:cs typeface="+mn-cs"/>
            </a:endParaRPr>
          </a:p>
          <a:p>
            <a:pPr marL="228600" lvl="0" indent="-228600">
              <a:buFont typeface="+mj-lt"/>
              <a:buAutoNum type="arabicPeriod"/>
            </a:pPr>
            <a:r>
              <a:rPr kumimoji="1" lang="en-US" altLang="ja-JP" sz="1200" kern="1200" dirty="0" smtClean="0">
                <a:solidFill>
                  <a:schemeClr val="tx1"/>
                </a:solidFill>
                <a:effectLst/>
                <a:latin typeface="+mn-lt"/>
                <a:ea typeface="+mn-ea"/>
                <a:cs typeface="+mn-cs"/>
              </a:rPr>
              <a:t>Finally, students as a group should give an impact score of 1 to 10 for the total actions taken by each of the activists on the slide. For example they might give </a:t>
            </a:r>
            <a:r>
              <a:rPr kumimoji="1" lang="en-US" altLang="ja-JP" sz="1200" kern="1200" dirty="0" err="1" smtClean="0">
                <a:solidFill>
                  <a:schemeClr val="tx1"/>
                </a:solidFill>
                <a:effectLst/>
                <a:latin typeface="+mn-lt"/>
                <a:ea typeface="+mn-ea"/>
                <a:cs typeface="+mn-cs"/>
              </a:rPr>
              <a:t>Lesein</a:t>
            </a:r>
            <a:r>
              <a:rPr kumimoji="1" lang="en-US" altLang="ja-JP" sz="1200" kern="1200" dirty="0" smtClean="0">
                <a:solidFill>
                  <a:schemeClr val="tx1"/>
                </a:solidFill>
                <a:effectLst/>
                <a:latin typeface="+mn-lt"/>
                <a:ea typeface="+mn-ea"/>
                <a:cs typeface="+mn-cs"/>
              </a:rPr>
              <a:t> </a:t>
            </a:r>
            <a:r>
              <a:rPr kumimoji="1" lang="en-US" altLang="ja-JP" sz="1200" kern="1200" dirty="0" err="1" smtClean="0">
                <a:solidFill>
                  <a:schemeClr val="tx1"/>
                </a:solidFill>
                <a:effectLst/>
                <a:latin typeface="+mn-lt"/>
                <a:ea typeface="+mn-ea"/>
                <a:cs typeface="+mn-cs"/>
              </a:rPr>
              <a:t>Mutunkei</a:t>
            </a:r>
            <a:r>
              <a:rPr kumimoji="1" lang="en-US" altLang="ja-JP" sz="1200" kern="1200" dirty="0" smtClean="0">
                <a:solidFill>
                  <a:schemeClr val="tx1"/>
                </a:solidFill>
                <a:effectLst/>
                <a:latin typeface="+mn-lt"/>
                <a:ea typeface="+mn-ea"/>
                <a:cs typeface="+mn-cs"/>
              </a:rPr>
              <a:t> an impact score of 7 for planting trees and organizing a campaign to help other athletes plant trees when they score points or win games.</a:t>
            </a:r>
            <a:endParaRPr kumimoji="1" lang="ja-JP" altLang="ja-JP" sz="1200" kern="1200" dirty="0" smtClean="0">
              <a:solidFill>
                <a:schemeClr val="tx1"/>
              </a:solidFill>
              <a:effectLst/>
              <a:latin typeface="+mn-lt"/>
              <a:ea typeface="+mn-ea"/>
              <a:cs typeface="+mn-cs"/>
            </a:endParaRPr>
          </a:p>
          <a:p>
            <a:pPr marL="228600" lvl="0" indent="-228600">
              <a:buFont typeface="+mj-lt"/>
              <a:buAutoNum type="arabicPeriod"/>
            </a:pPr>
            <a:r>
              <a:rPr kumimoji="1" lang="en-US" altLang="ja-JP" sz="1200" kern="1200" dirty="0" smtClean="0">
                <a:solidFill>
                  <a:schemeClr val="tx1"/>
                </a:solidFill>
                <a:effectLst/>
                <a:latin typeface="+mn-lt"/>
                <a:ea typeface="+mn-ea"/>
                <a:cs typeface="+mn-cs"/>
              </a:rPr>
              <a:t>Students should then share the activist who their group identified as having the highest impact score and explain why the group has assigned this impact score.</a:t>
            </a:r>
            <a:endParaRPr kumimoji="1" lang="ja-JP" altLang="ja-JP" sz="1200" kern="1200" dirty="0" smtClean="0">
              <a:solidFill>
                <a:schemeClr val="tx1"/>
              </a:solidFill>
              <a:effectLst/>
              <a:latin typeface="+mn-lt"/>
              <a:ea typeface="+mn-ea"/>
              <a:cs typeface="+mn-cs"/>
            </a:endParaRPr>
          </a:p>
          <a:p>
            <a:pPr marL="228600" lvl="0" indent="-228600">
              <a:buFont typeface="+mj-lt"/>
              <a:buAutoNum type="arabicPeriod"/>
            </a:pPr>
            <a:r>
              <a:rPr kumimoji="1" lang="en-US" altLang="ja-JP" sz="1200" kern="1200" dirty="0" smtClean="0">
                <a:solidFill>
                  <a:schemeClr val="tx1"/>
                </a:solidFill>
                <a:effectLst/>
                <a:latin typeface="+mn-lt"/>
                <a:ea typeface="+mn-ea"/>
                <a:cs typeface="+mn-cs"/>
              </a:rPr>
              <a:t>Finally, as a group, students should assign a difficult score of 1 (easy to do/accomplish) to 10 (almost impossible to do/accomplish) to the total actions taken by each of the climate activists. </a:t>
            </a:r>
            <a:endParaRPr kumimoji="1" lang="ja-JP" altLang="ja-JP" sz="1200" kern="1200" dirty="0" smtClean="0">
              <a:solidFill>
                <a:schemeClr val="tx1"/>
              </a:solidFill>
              <a:effectLst/>
              <a:latin typeface="+mn-lt"/>
              <a:ea typeface="+mn-ea"/>
              <a:cs typeface="+mn-cs"/>
            </a:endParaRPr>
          </a:p>
          <a:p>
            <a:pPr marL="228600" lvl="0" indent="-228600">
              <a:buFont typeface="+mj-lt"/>
              <a:buAutoNum type="arabicPeriod"/>
            </a:pPr>
            <a:r>
              <a:rPr kumimoji="1" lang="en-US" altLang="ja-JP" sz="1200" kern="1200" dirty="0" smtClean="0">
                <a:solidFill>
                  <a:schemeClr val="tx1"/>
                </a:solidFill>
                <a:effectLst/>
                <a:latin typeface="+mn-lt"/>
                <a:ea typeface="+mn-ea"/>
                <a:cs typeface="+mn-cs"/>
              </a:rPr>
              <a:t>A student representative from each group should then share the activist who has lowest difficulty score and explain why the group has assigned this difficulty score.</a:t>
            </a:r>
            <a:endParaRPr kumimoji="1" lang="ja-JP"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7</a:t>
            </a:fld>
            <a:endParaRPr kumimoji="1" lang="ja-JP" altLang="en-US"/>
          </a:p>
        </p:txBody>
      </p:sp>
    </p:spTree>
    <p:extLst>
      <p:ext uri="{BB962C8B-B14F-4D97-AF65-F5344CB8AC3E}">
        <p14:creationId xmlns:p14="http://schemas.microsoft.com/office/powerpoint/2010/main" val="33922174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b="1" kern="1200" dirty="0" smtClean="0">
                <a:solidFill>
                  <a:schemeClr val="tx1"/>
                </a:solidFill>
                <a:effectLst/>
                <a:latin typeface="+mn-lt"/>
                <a:ea typeface="+mn-ea"/>
                <a:cs typeface="+mn-cs"/>
              </a:rPr>
              <a:t>Activity 5: What we already do!</a:t>
            </a:r>
            <a:endParaRPr kumimoji="1" lang="ja-JP" altLang="ja-JP" sz="1200" b="1"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Duration: ~15 minutes</a:t>
            </a:r>
            <a:endParaRPr kumimoji="1" lang="ja-JP" altLang="ja-JP" sz="1200"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PPT Slides 8</a:t>
            </a:r>
            <a:endParaRPr kumimoji="1" lang="ja-JP" altLang="ja-JP" sz="1200" kern="1200" dirty="0" smtClean="0">
              <a:solidFill>
                <a:schemeClr val="tx1"/>
              </a:solidFill>
              <a:effectLst/>
              <a:latin typeface="+mn-lt"/>
              <a:ea typeface="+mn-ea"/>
              <a:cs typeface="+mn-cs"/>
            </a:endParaRPr>
          </a:p>
          <a:p>
            <a:r>
              <a:rPr kumimoji="1" lang="en-US" altLang="ja-JP" sz="1200" i="1" kern="1200" dirty="0" smtClean="0">
                <a:solidFill>
                  <a:schemeClr val="tx1"/>
                </a:solidFill>
                <a:effectLst/>
                <a:latin typeface="+mn-lt"/>
                <a:ea typeface="+mn-ea"/>
                <a:cs typeface="+mn-cs"/>
              </a:rPr>
              <a:t>This is just a simple brainstorming activity to get students to focus on their own lives and steps they are currently doing to fight climate change.</a:t>
            </a:r>
            <a:endParaRPr kumimoji="1" lang="ja-JP" altLang="ja-JP" sz="1200" kern="1200" dirty="0" smtClean="0">
              <a:solidFill>
                <a:schemeClr val="tx1"/>
              </a:solidFill>
              <a:effectLst/>
              <a:latin typeface="+mn-lt"/>
              <a:ea typeface="+mn-ea"/>
              <a:cs typeface="+mn-cs"/>
            </a:endParaRPr>
          </a:p>
          <a:p>
            <a:pPr marL="228600" lvl="0" indent="-228600">
              <a:buFont typeface="+mj-lt"/>
              <a:buAutoNum type="arabicPeriod"/>
            </a:pPr>
            <a:r>
              <a:rPr kumimoji="1" lang="en-US" altLang="ja-JP" sz="1200" kern="1200" dirty="0" smtClean="0">
                <a:solidFill>
                  <a:schemeClr val="tx1"/>
                </a:solidFill>
                <a:effectLst/>
                <a:latin typeface="+mn-lt"/>
                <a:ea typeface="+mn-ea"/>
                <a:cs typeface="+mn-cs"/>
              </a:rPr>
              <a:t>In their groups, students brainstorm actions that they are currently taking in their life to fight climate change.</a:t>
            </a:r>
            <a:endParaRPr kumimoji="1" lang="ja-JP" altLang="ja-JP" sz="1200" kern="1200" dirty="0" smtClean="0">
              <a:solidFill>
                <a:schemeClr val="tx1"/>
              </a:solidFill>
              <a:effectLst/>
              <a:latin typeface="+mn-lt"/>
              <a:ea typeface="+mn-ea"/>
              <a:cs typeface="+mn-cs"/>
            </a:endParaRPr>
          </a:p>
          <a:p>
            <a:pPr marL="228600" lvl="0" indent="-228600">
              <a:buFont typeface="+mj-lt"/>
              <a:buAutoNum type="arabicPeriod"/>
            </a:pPr>
            <a:r>
              <a:rPr kumimoji="1" lang="en-US" altLang="ja-JP" sz="1200" kern="1200" dirty="0" smtClean="0">
                <a:solidFill>
                  <a:schemeClr val="tx1"/>
                </a:solidFill>
                <a:effectLst/>
                <a:latin typeface="+mn-lt"/>
                <a:ea typeface="+mn-ea"/>
                <a:cs typeface="+mn-cs"/>
              </a:rPr>
              <a:t>If there are any actions that all of the students in the group are doing, they should announce those actions by saying </a:t>
            </a:r>
            <a:r>
              <a:rPr kumimoji="1" lang="ja-JP" altLang="ja-JP" sz="1200" kern="1200" dirty="0" smtClean="0">
                <a:solidFill>
                  <a:schemeClr val="tx1"/>
                </a:solidFill>
                <a:effectLst/>
                <a:latin typeface="+mn-lt"/>
                <a:ea typeface="+mn-ea"/>
                <a:cs typeface="+mn-cs"/>
              </a:rPr>
              <a:t>“</a:t>
            </a:r>
            <a:r>
              <a:rPr kumimoji="1" lang="en-US" altLang="ja-JP" sz="1200" kern="1200" dirty="0" smtClean="0">
                <a:solidFill>
                  <a:schemeClr val="tx1"/>
                </a:solidFill>
                <a:effectLst/>
                <a:latin typeface="+mn-lt"/>
                <a:ea typeface="+mn-ea"/>
                <a:cs typeface="+mn-cs"/>
              </a:rPr>
              <a:t>In our group we all...(insert action).</a:t>
            </a:r>
            <a:r>
              <a:rPr kumimoji="1" lang="ja-JP" altLang="ja-JP" sz="1200" kern="1200" dirty="0" smtClean="0">
                <a:solidFill>
                  <a:schemeClr val="tx1"/>
                </a:solidFill>
                <a:effectLst/>
                <a:latin typeface="+mn-lt"/>
                <a:ea typeface="+mn-ea"/>
                <a:cs typeface="+mn-cs"/>
              </a:rPr>
              <a:t>”</a:t>
            </a:r>
          </a:p>
          <a:p>
            <a:pPr marL="228600" lvl="0" indent="-228600">
              <a:buFont typeface="+mj-lt"/>
              <a:buAutoNum type="arabicPeriod"/>
            </a:pPr>
            <a:r>
              <a:rPr kumimoji="1" lang="en-US" altLang="ja-JP" sz="1200" kern="1200" dirty="0" smtClean="0">
                <a:solidFill>
                  <a:schemeClr val="tx1"/>
                </a:solidFill>
                <a:effectLst/>
                <a:latin typeface="+mn-lt"/>
                <a:ea typeface="+mn-ea"/>
                <a:cs typeface="+mn-cs"/>
              </a:rPr>
              <a:t>If there are actions that they ALL want to try to do in the future, they should announce those actions by saying, </a:t>
            </a:r>
            <a:r>
              <a:rPr kumimoji="1" lang="ja-JP" altLang="ja-JP" sz="1200" kern="1200" dirty="0" smtClean="0">
                <a:solidFill>
                  <a:schemeClr val="tx1"/>
                </a:solidFill>
                <a:effectLst/>
                <a:latin typeface="+mn-lt"/>
                <a:ea typeface="+mn-ea"/>
                <a:cs typeface="+mn-cs"/>
              </a:rPr>
              <a:t>“</a:t>
            </a:r>
            <a:r>
              <a:rPr kumimoji="1" lang="en-US" altLang="ja-JP" sz="1200" kern="1200" dirty="0" smtClean="0">
                <a:solidFill>
                  <a:schemeClr val="tx1"/>
                </a:solidFill>
                <a:effectLst/>
                <a:latin typeface="+mn-lt"/>
                <a:ea typeface="+mn-ea"/>
                <a:cs typeface="+mn-cs"/>
              </a:rPr>
              <a:t>In the future, all of our group members would like to...(insert action)</a:t>
            </a:r>
            <a:r>
              <a:rPr kumimoji="1" lang="ja-JP" altLang="ja-JP" sz="1200" kern="1200" dirty="0" smtClean="0">
                <a:solidFill>
                  <a:schemeClr val="tx1"/>
                </a:solidFill>
                <a:effectLst/>
                <a:latin typeface="+mn-lt"/>
                <a:ea typeface="+mn-ea"/>
                <a:cs typeface="+mn-cs"/>
              </a:rPr>
              <a:t>”</a:t>
            </a:r>
            <a:endParaRPr kumimoji="1" lang="ja-JP"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8</a:t>
            </a:fld>
            <a:endParaRPr kumimoji="1" lang="ja-JP" altLang="en-US"/>
          </a:p>
        </p:txBody>
      </p:sp>
    </p:spTree>
    <p:extLst>
      <p:ext uri="{BB962C8B-B14F-4D97-AF65-F5344CB8AC3E}">
        <p14:creationId xmlns:p14="http://schemas.microsoft.com/office/powerpoint/2010/main" val="8171427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kern="1200" dirty="0" smtClean="0">
                <a:solidFill>
                  <a:schemeClr val="tx1"/>
                </a:solidFill>
                <a:effectLst/>
                <a:latin typeface="+mn-lt"/>
                <a:ea typeface="+mn-ea"/>
                <a:cs typeface="+mn-cs"/>
              </a:rPr>
              <a:t>Activity 6: Introducing the difference between an action and a campaign</a:t>
            </a:r>
            <a:endParaRPr kumimoji="1" lang="ja-JP" altLang="ja-JP" sz="1200"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Duration: ~10 minutes</a:t>
            </a:r>
            <a:endParaRPr kumimoji="1" lang="ja-JP" altLang="ja-JP" sz="1200"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PPT Slide 9-10</a:t>
            </a:r>
            <a:endParaRPr kumimoji="1" lang="ja-JP" altLang="ja-JP" sz="1200" kern="1200" dirty="0" smtClean="0">
              <a:solidFill>
                <a:schemeClr val="tx1"/>
              </a:solidFill>
              <a:effectLst/>
              <a:latin typeface="+mn-lt"/>
              <a:ea typeface="+mn-ea"/>
              <a:cs typeface="+mn-cs"/>
            </a:endParaRPr>
          </a:p>
          <a:p>
            <a:r>
              <a:rPr kumimoji="1" lang="en-US" altLang="ja-JP" sz="1200" i="1" kern="1200" dirty="0" smtClean="0">
                <a:solidFill>
                  <a:schemeClr val="tx1"/>
                </a:solidFill>
                <a:effectLst/>
                <a:latin typeface="+mn-lt"/>
                <a:ea typeface="+mn-ea"/>
                <a:cs typeface="+mn-cs"/>
              </a:rPr>
              <a:t>This slide, and the connected activity, introduces students to the difference between taking an action and planning a campaign. As the point of this unit is to help students develop an environmental campaign to protect the ocean environment, it is important to get students to start to think about what a campaign actually consists of. </a:t>
            </a:r>
            <a:endParaRPr kumimoji="1" lang="ja-JP" altLang="ja-JP" sz="1200" kern="1200" dirty="0" smtClean="0">
              <a:solidFill>
                <a:schemeClr val="tx1"/>
              </a:solidFill>
              <a:effectLst/>
              <a:latin typeface="+mn-lt"/>
              <a:ea typeface="+mn-ea"/>
              <a:cs typeface="+mn-cs"/>
            </a:endParaRPr>
          </a:p>
          <a:p>
            <a:pPr marL="228600" lvl="0" indent="-228600">
              <a:buFont typeface="+mj-lt"/>
              <a:buAutoNum type="arabicPeriod"/>
            </a:pPr>
            <a:r>
              <a:rPr kumimoji="1" lang="en-US" altLang="ja-JP" sz="1200" kern="1200" dirty="0" smtClean="0">
                <a:solidFill>
                  <a:schemeClr val="tx1"/>
                </a:solidFill>
                <a:effectLst/>
                <a:latin typeface="+mn-lt"/>
                <a:ea typeface="+mn-ea"/>
                <a:cs typeface="+mn-cs"/>
              </a:rPr>
              <a:t>Explain how </a:t>
            </a:r>
            <a:r>
              <a:rPr kumimoji="1" lang="en-US" altLang="ja-JP" sz="1200" kern="1200" dirty="0" err="1" smtClean="0">
                <a:solidFill>
                  <a:schemeClr val="tx1"/>
                </a:solidFill>
                <a:effectLst/>
                <a:latin typeface="+mn-lt"/>
                <a:ea typeface="+mn-ea"/>
                <a:cs typeface="+mn-cs"/>
              </a:rPr>
              <a:t>Lesein</a:t>
            </a:r>
            <a:r>
              <a:rPr kumimoji="1" lang="en-US" altLang="ja-JP" sz="1200" kern="1200" dirty="0" smtClean="0">
                <a:solidFill>
                  <a:schemeClr val="tx1"/>
                </a:solidFill>
                <a:effectLst/>
                <a:latin typeface="+mn-lt"/>
                <a:ea typeface="+mn-ea"/>
                <a:cs typeface="+mn-cs"/>
              </a:rPr>
              <a:t> </a:t>
            </a:r>
            <a:r>
              <a:rPr kumimoji="1" lang="en-US" altLang="ja-JP" sz="1200" kern="1200" dirty="0" err="1" smtClean="0">
                <a:solidFill>
                  <a:schemeClr val="tx1"/>
                </a:solidFill>
                <a:effectLst/>
                <a:latin typeface="+mn-lt"/>
                <a:ea typeface="+mn-ea"/>
                <a:cs typeface="+mn-cs"/>
              </a:rPr>
              <a:t>Mutunkei</a:t>
            </a:r>
            <a:r>
              <a:rPr kumimoji="1" lang="en-US" altLang="ja-JP" sz="1200" kern="1200" dirty="0" smtClean="0">
                <a:solidFill>
                  <a:schemeClr val="tx1"/>
                </a:solidFill>
                <a:effectLst/>
                <a:latin typeface="+mn-lt"/>
                <a:ea typeface="+mn-ea"/>
                <a:cs typeface="+mn-cs"/>
              </a:rPr>
              <a:t> planting trees is an action taken to fight climate change.</a:t>
            </a:r>
            <a:endParaRPr kumimoji="1" lang="ja-JP" altLang="ja-JP" sz="1200" kern="1200" dirty="0" smtClean="0">
              <a:solidFill>
                <a:schemeClr val="tx1"/>
              </a:solidFill>
              <a:effectLst/>
              <a:latin typeface="+mn-lt"/>
              <a:ea typeface="+mn-ea"/>
              <a:cs typeface="+mn-cs"/>
            </a:endParaRPr>
          </a:p>
          <a:p>
            <a:pPr marL="228600" lvl="0" indent="-228600">
              <a:buFont typeface="+mj-lt"/>
              <a:buAutoNum type="arabicPeriod"/>
            </a:pPr>
            <a:r>
              <a:rPr kumimoji="1" lang="en-US" altLang="ja-JP" sz="1200" kern="1200" dirty="0" smtClean="0">
                <a:solidFill>
                  <a:schemeClr val="tx1"/>
                </a:solidFill>
                <a:effectLst/>
                <a:latin typeface="+mn-lt"/>
                <a:ea typeface="+mn-ea"/>
                <a:cs typeface="+mn-cs"/>
              </a:rPr>
              <a:t>Ask students if they know what campaign </a:t>
            </a:r>
            <a:r>
              <a:rPr kumimoji="1" lang="en-US" altLang="ja-JP" sz="1200" kern="1200" dirty="0" err="1" smtClean="0">
                <a:solidFill>
                  <a:schemeClr val="tx1"/>
                </a:solidFill>
                <a:effectLst/>
                <a:latin typeface="+mn-lt"/>
                <a:ea typeface="+mn-ea"/>
                <a:cs typeface="+mn-cs"/>
              </a:rPr>
              <a:t>Lesein</a:t>
            </a:r>
            <a:r>
              <a:rPr kumimoji="1" lang="en-US" altLang="ja-JP" sz="1200" kern="1200" dirty="0" smtClean="0">
                <a:solidFill>
                  <a:schemeClr val="tx1"/>
                </a:solidFill>
                <a:effectLst/>
                <a:latin typeface="+mn-lt"/>
                <a:ea typeface="+mn-ea"/>
                <a:cs typeface="+mn-cs"/>
              </a:rPr>
              <a:t> started.</a:t>
            </a:r>
            <a:endParaRPr kumimoji="1" lang="ja-JP" altLang="ja-JP" sz="1200" kern="1200" dirty="0" smtClean="0">
              <a:solidFill>
                <a:schemeClr val="tx1"/>
              </a:solidFill>
              <a:effectLst/>
              <a:latin typeface="+mn-lt"/>
              <a:ea typeface="+mn-ea"/>
              <a:cs typeface="+mn-cs"/>
            </a:endParaRPr>
          </a:p>
          <a:p>
            <a:pPr marL="228600" lvl="0" indent="-228600">
              <a:buFont typeface="+mj-lt"/>
              <a:buAutoNum type="arabicPeriod"/>
            </a:pPr>
            <a:r>
              <a:rPr kumimoji="1" lang="en-US" altLang="ja-JP" sz="1200" kern="1200" dirty="0" smtClean="0">
                <a:solidFill>
                  <a:schemeClr val="tx1"/>
                </a:solidFill>
                <a:effectLst/>
                <a:latin typeface="+mn-lt"/>
                <a:ea typeface="+mn-ea"/>
                <a:cs typeface="+mn-cs"/>
              </a:rPr>
              <a:t>Explain that the Trees4Goals is a campaign because it is try to change a groups of people’s behaviors! First the campaign recruits athletes and sports teams to plants trees when they score points or win games. But the larger goal of the campaign is to raise people’s importance of planting trees and to try and get more athletes and people in general to plant trees.</a:t>
            </a:r>
            <a:endParaRPr kumimoji="1" lang="ja-JP" altLang="ja-JP" sz="1200" kern="1200" dirty="0" smtClean="0">
              <a:solidFill>
                <a:schemeClr val="tx1"/>
              </a:solidFill>
              <a:effectLst/>
              <a:latin typeface="+mn-lt"/>
              <a:ea typeface="+mn-ea"/>
              <a:cs typeface="+mn-cs"/>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9</a:t>
            </a:fld>
            <a:endParaRPr kumimoji="1" lang="ja-JP" altLang="en-US"/>
          </a:p>
        </p:txBody>
      </p:sp>
    </p:spTree>
    <p:extLst>
      <p:ext uri="{BB962C8B-B14F-4D97-AF65-F5344CB8AC3E}">
        <p14:creationId xmlns:p14="http://schemas.microsoft.com/office/powerpoint/2010/main" val="40648294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365EEF22-03ED-47DE-B43E-C2548DE31BD7}" type="datetimeFigureOut">
              <a:rPr kumimoji="1" lang="ja-JP" altLang="en-US" smtClean="0"/>
              <a:t>2025/2/27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850BEF0-3C68-4C4A-BFA3-4EE49714E165}" type="slidenum">
              <a:rPr kumimoji="1" lang="ja-JP" altLang="en-US" smtClean="0"/>
              <a:t>‹#›</a:t>
            </a:fld>
            <a:endParaRPr kumimoji="1" lang="ja-JP" altLang="en-US"/>
          </a:p>
        </p:txBody>
      </p:sp>
    </p:spTree>
    <p:extLst>
      <p:ext uri="{BB962C8B-B14F-4D97-AF65-F5344CB8AC3E}">
        <p14:creationId xmlns:p14="http://schemas.microsoft.com/office/powerpoint/2010/main" val="3404254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65EEF22-03ED-47DE-B43E-C2548DE31BD7}" type="datetimeFigureOut">
              <a:rPr kumimoji="1" lang="ja-JP" altLang="en-US" smtClean="0"/>
              <a:t>2025/2/27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850BEF0-3C68-4C4A-BFA3-4EE49714E165}" type="slidenum">
              <a:rPr kumimoji="1" lang="ja-JP" altLang="en-US" smtClean="0"/>
              <a:t>‹#›</a:t>
            </a:fld>
            <a:endParaRPr kumimoji="1" lang="ja-JP" altLang="en-US"/>
          </a:p>
        </p:txBody>
      </p:sp>
    </p:spTree>
    <p:extLst>
      <p:ext uri="{BB962C8B-B14F-4D97-AF65-F5344CB8AC3E}">
        <p14:creationId xmlns:p14="http://schemas.microsoft.com/office/powerpoint/2010/main" val="33461840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65EEF22-03ED-47DE-B43E-C2548DE31BD7}" type="datetimeFigureOut">
              <a:rPr kumimoji="1" lang="ja-JP" altLang="en-US" smtClean="0"/>
              <a:t>2025/2/27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850BEF0-3C68-4C4A-BFA3-4EE49714E165}" type="slidenum">
              <a:rPr kumimoji="1" lang="ja-JP" altLang="en-US" smtClean="0"/>
              <a:t>‹#›</a:t>
            </a:fld>
            <a:endParaRPr kumimoji="1" lang="ja-JP" altLang="en-US"/>
          </a:p>
        </p:txBody>
      </p:sp>
    </p:spTree>
    <p:extLst>
      <p:ext uri="{BB962C8B-B14F-4D97-AF65-F5344CB8AC3E}">
        <p14:creationId xmlns:p14="http://schemas.microsoft.com/office/powerpoint/2010/main" val="8968047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65EEF22-03ED-47DE-B43E-C2548DE31BD7}" type="datetimeFigureOut">
              <a:rPr kumimoji="1" lang="ja-JP" altLang="en-US" smtClean="0"/>
              <a:t>2025/2/27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850BEF0-3C68-4C4A-BFA3-4EE49714E165}" type="slidenum">
              <a:rPr kumimoji="1" lang="ja-JP" altLang="en-US" smtClean="0"/>
              <a:t>‹#›</a:t>
            </a:fld>
            <a:endParaRPr kumimoji="1" lang="ja-JP" altLang="en-US"/>
          </a:p>
        </p:txBody>
      </p:sp>
    </p:spTree>
    <p:extLst>
      <p:ext uri="{BB962C8B-B14F-4D97-AF65-F5344CB8AC3E}">
        <p14:creationId xmlns:p14="http://schemas.microsoft.com/office/powerpoint/2010/main" val="28755149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365EEF22-03ED-47DE-B43E-C2548DE31BD7}" type="datetimeFigureOut">
              <a:rPr kumimoji="1" lang="ja-JP" altLang="en-US" smtClean="0"/>
              <a:t>2025/2/27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850BEF0-3C68-4C4A-BFA3-4EE49714E165}" type="slidenum">
              <a:rPr kumimoji="1" lang="ja-JP" altLang="en-US" smtClean="0"/>
              <a:t>‹#›</a:t>
            </a:fld>
            <a:endParaRPr kumimoji="1" lang="ja-JP" altLang="en-US"/>
          </a:p>
        </p:txBody>
      </p:sp>
    </p:spTree>
    <p:extLst>
      <p:ext uri="{BB962C8B-B14F-4D97-AF65-F5344CB8AC3E}">
        <p14:creationId xmlns:p14="http://schemas.microsoft.com/office/powerpoint/2010/main" val="31064592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365EEF22-03ED-47DE-B43E-C2548DE31BD7}" type="datetimeFigureOut">
              <a:rPr kumimoji="1" lang="ja-JP" altLang="en-US" smtClean="0"/>
              <a:t>2025/2/27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850BEF0-3C68-4C4A-BFA3-4EE49714E165}" type="slidenum">
              <a:rPr kumimoji="1" lang="ja-JP" altLang="en-US" smtClean="0"/>
              <a:t>‹#›</a:t>
            </a:fld>
            <a:endParaRPr kumimoji="1" lang="ja-JP" altLang="en-US"/>
          </a:p>
        </p:txBody>
      </p:sp>
    </p:spTree>
    <p:extLst>
      <p:ext uri="{BB962C8B-B14F-4D97-AF65-F5344CB8AC3E}">
        <p14:creationId xmlns:p14="http://schemas.microsoft.com/office/powerpoint/2010/main" val="39980855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365EEF22-03ED-47DE-B43E-C2548DE31BD7}" type="datetimeFigureOut">
              <a:rPr kumimoji="1" lang="ja-JP" altLang="en-US" smtClean="0"/>
              <a:t>2025/2/27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850BEF0-3C68-4C4A-BFA3-4EE49714E165}" type="slidenum">
              <a:rPr kumimoji="1" lang="ja-JP" altLang="en-US" smtClean="0"/>
              <a:t>‹#›</a:t>
            </a:fld>
            <a:endParaRPr kumimoji="1" lang="ja-JP" altLang="en-US"/>
          </a:p>
        </p:txBody>
      </p:sp>
    </p:spTree>
    <p:extLst>
      <p:ext uri="{BB962C8B-B14F-4D97-AF65-F5344CB8AC3E}">
        <p14:creationId xmlns:p14="http://schemas.microsoft.com/office/powerpoint/2010/main" val="23505652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365EEF22-03ED-47DE-B43E-C2548DE31BD7}" type="datetimeFigureOut">
              <a:rPr kumimoji="1" lang="ja-JP" altLang="en-US" smtClean="0"/>
              <a:t>2025/2/27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850BEF0-3C68-4C4A-BFA3-4EE49714E165}" type="slidenum">
              <a:rPr kumimoji="1" lang="ja-JP" altLang="en-US" smtClean="0"/>
              <a:t>‹#›</a:t>
            </a:fld>
            <a:endParaRPr kumimoji="1" lang="ja-JP" altLang="en-US"/>
          </a:p>
        </p:txBody>
      </p:sp>
    </p:spTree>
    <p:extLst>
      <p:ext uri="{BB962C8B-B14F-4D97-AF65-F5344CB8AC3E}">
        <p14:creationId xmlns:p14="http://schemas.microsoft.com/office/powerpoint/2010/main" val="11349148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365EEF22-03ED-47DE-B43E-C2548DE31BD7}" type="datetimeFigureOut">
              <a:rPr kumimoji="1" lang="ja-JP" altLang="en-US" smtClean="0"/>
              <a:t>2025/2/27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850BEF0-3C68-4C4A-BFA3-4EE49714E165}" type="slidenum">
              <a:rPr kumimoji="1" lang="ja-JP" altLang="en-US" smtClean="0"/>
              <a:t>‹#›</a:t>
            </a:fld>
            <a:endParaRPr kumimoji="1" lang="ja-JP" altLang="en-US"/>
          </a:p>
        </p:txBody>
      </p:sp>
    </p:spTree>
    <p:extLst>
      <p:ext uri="{BB962C8B-B14F-4D97-AF65-F5344CB8AC3E}">
        <p14:creationId xmlns:p14="http://schemas.microsoft.com/office/powerpoint/2010/main" val="25808517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365EEF22-03ED-47DE-B43E-C2548DE31BD7}" type="datetimeFigureOut">
              <a:rPr kumimoji="1" lang="ja-JP" altLang="en-US" smtClean="0"/>
              <a:t>2025/2/27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850BEF0-3C68-4C4A-BFA3-4EE49714E165}" type="slidenum">
              <a:rPr kumimoji="1" lang="ja-JP" altLang="en-US" smtClean="0"/>
              <a:t>‹#›</a:t>
            </a:fld>
            <a:endParaRPr kumimoji="1" lang="ja-JP" altLang="en-US"/>
          </a:p>
        </p:txBody>
      </p:sp>
    </p:spTree>
    <p:extLst>
      <p:ext uri="{BB962C8B-B14F-4D97-AF65-F5344CB8AC3E}">
        <p14:creationId xmlns:p14="http://schemas.microsoft.com/office/powerpoint/2010/main" val="15455626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365EEF22-03ED-47DE-B43E-C2548DE31BD7}" type="datetimeFigureOut">
              <a:rPr kumimoji="1" lang="ja-JP" altLang="en-US" smtClean="0"/>
              <a:t>2025/2/27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850BEF0-3C68-4C4A-BFA3-4EE49714E165}" type="slidenum">
              <a:rPr kumimoji="1" lang="ja-JP" altLang="en-US" smtClean="0"/>
              <a:t>‹#›</a:t>
            </a:fld>
            <a:endParaRPr kumimoji="1" lang="ja-JP" altLang="en-US"/>
          </a:p>
        </p:txBody>
      </p:sp>
    </p:spTree>
    <p:extLst>
      <p:ext uri="{BB962C8B-B14F-4D97-AF65-F5344CB8AC3E}">
        <p14:creationId xmlns:p14="http://schemas.microsoft.com/office/powerpoint/2010/main" val="17893392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5EEF22-03ED-47DE-B43E-C2548DE31BD7}" type="datetimeFigureOut">
              <a:rPr kumimoji="1" lang="ja-JP" altLang="en-US" smtClean="0"/>
              <a:t>2025/2/27</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50BEF0-3C68-4C4A-BFA3-4EE49714E165}" type="slidenum">
              <a:rPr kumimoji="1" lang="ja-JP" altLang="en-US" smtClean="0"/>
              <a:t>‹#›</a:t>
            </a:fld>
            <a:endParaRPr kumimoji="1" lang="ja-JP" altLang="en-US"/>
          </a:p>
        </p:txBody>
      </p:sp>
    </p:spTree>
    <p:extLst>
      <p:ext uri="{BB962C8B-B14F-4D97-AF65-F5344CB8AC3E}">
        <p14:creationId xmlns:p14="http://schemas.microsoft.com/office/powerpoint/2010/main" val="2890950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175541" y="5609952"/>
            <a:ext cx="10209463" cy="584775"/>
          </a:xfrm>
          <a:prstGeom prst="rect">
            <a:avLst/>
          </a:prstGeom>
        </p:spPr>
        <p:txBody>
          <a:bodyPr wrap="none">
            <a:spAutoFit/>
          </a:bodyPr>
          <a:lstStyle/>
          <a:p>
            <a:pPr algn="ctr">
              <a:spcAft>
                <a:spcPts val="0"/>
              </a:spcAft>
            </a:pPr>
            <a:r>
              <a:rPr lang="en-US" altLang="ja-JP" sz="3200" b="1" kern="100" smtClean="0">
                <a:latin typeface="Calibri" panose="020F0502020204030204" pitchFamily="34" charset="0"/>
                <a:ea typeface="游明朝" panose="02020400000000000000" pitchFamily="18" charset="-128"/>
                <a:cs typeface="Times New Roman" panose="02020603050405020304" pitchFamily="18" charset="0"/>
              </a:rPr>
              <a:t>Lesson 1, Youth </a:t>
            </a:r>
            <a:r>
              <a:rPr lang="en-US" altLang="ja-JP" sz="3200" b="1" kern="100" dirty="0" smtClean="0">
                <a:latin typeface="Calibri" panose="020F0502020204030204" pitchFamily="34" charset="0"/>
                <a:ea typeface="游明朝" panose="02020400000000000000" pitchFamily="18" charset="-128"/>
                <a:cs typeface="Times New Roman" panose="02020603050405020304" pitchFamily="18" charset="0"/>
              </a:rPr>
              <a:t>Activists: Climate </a:t>
            </a:r>
            <a:r>
              <a:rPr lang="en-US" altLang="ja-JP" sz="3200" b="1" kern="100" dirty="0">
                <a:latin typeface="Calibri" panose="020F0502020204030204" pitchFamily="34" charset="0"/>
                <a:ea typeface="游明朝" panose="02020400000000000000" pitchFamily="18" charset="-128"/>
                <a:cs typeface="Times New Roman" panose="02020603050405020304" pitchFamily="18" charset="0"/>
              </a:rPr>
              <a:t>Change or Climate Crisis?</a:t>
            </a:r>
            <a:endParaRPr lang="ja-JP" altLang="ja-JP" sz="32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5" name="正方形/長方形 4"/>
          <p:cNvSpPr/>
          <p:nvPr/>
        </p:nvSpPr>
        <p:spPr>
          <a:xfrm>
            <a:off x="924951" y="151510"/>
            <a:ext cx="10144893" cy="707886"/>
          </a:xfrm>
          <a:prstGeom prst="rect">
            <a:avLst/>
          </a:prstGeom>
        </p:spPr>
        <p:txBody>
          <a:bodyPr wrap="non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High School Environmental Summit Curriculum</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pic>
        <p:nvPicPr>
          <p:cNvPr id="6" name="図 5"/>
          <p:cNvPicPr/>
          <p:nvPr/>
        </p:nvPicPr>
        <p:blipFill>
          <a:blip r:embed="rId3" cstate="print">
            <a:extLst>
              <a:ext uri="{28A0092B-C50C-407E-A947-70E740481C1C}">
                <a14:useLocalDpi xmlns:a14="http://schemas.microsoft.com/office/drawing/2010/main" val="0"/>
              </a:ext>
            </a:extLst>
          </a:blip>
          <a:stretch>
            <a:fillRect/>
          </a:stretch>
        </p:blipFill>
        <p:spPr>
          <a:xfrm>
            <a:off x="2847345" y="1447518"/>
            <a:ext cx="6645947" cy="4173127"/>
          </a:xfrm>
          <a:prstGeom prst="rect">
            <a:avLst/>
          </a:prstGeom>
        </p:spPr>
      </p:pic>
      <p:sp>
        <p:nvSpPr>
          <p:cNvPr id="8" name="正方形/長方形 7"/>
          <p:cNvSpPr/>
          <p:nvPr/>
        </p:nvSpPr>
        <p:spPr>
          <a:xfrm>
            <a:off x="3564863" y="739338"/>
            <a:ext cx="4966681" cy="707886"/>
          </a:xfrm>
          <a:prstGeom prst="rect">
            <a:avLst/>
          </a:prstGeom>
        </p:spPr>
        <p:txBody>
          <a:bodyPr wrap="non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Protecting Our Oceans</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2" name="正方形/長方形 7"/>
          <p:cNvSpPr/>
          <p:nvPr/>
        </p:nvSpPr>
        <p:spPr>
          <a:xfrm>
            <a:off x="3564863" y="739338"/>
            <a:ext cx="4966681" cy="707886"/>
          </a:xfrm>
          <a:prstGeom prst="rect">
            <a:avLst/>
          </a:prstGeom>
        </p:spPr>
        <p:txBody>
          <a:bodyPr wrap="non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Protecting Our Oceans</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14327494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 y="0"/>
            <a:ext cx="12192000" cy="707886"/>
          </a:xfrm>
          <a:prstGeom prst="rect">
            <a:avLst/>
          </a:prstGeom>
          <a:ln w="6350">
            <a:solidFill>
              <a:schemeClr val="tx1"/>
            </a:solidFill>
          </a:ln>
        </p:spPr>
        <p:txBody>
          <a:bodyPr wrap="squar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ACTION              versus          CAMPAIGN</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cxnSp>
        <p:nvCxnSpPr>
          <p:cNvPr id="6" name="直線コネクタ 5"/>
          <p:cNvCxnSpPr>
            <a:stCxn id="4" idx="2"/>
          </p:cNvCxnSpPr>
          <p:nvPr/>
        </p:nvCxnSpPr>
        <p:spPr>
          <a:xfrm>
            <a:off x="6096001" y="707886"/>
            <a:ext cx="43542" cy="615011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 name="正方形/長方形 6"/>
          <p:cNvSpPr/>
          <p:nvPr/>
        </p:nvSpPr>
        <p:spPr>
          <a:xfrm>
            <a:off x="10586176" y="0"/>
            <a:ext cx="1605824" cy="400110"/>
          </a:xfrm>
          <a:prstGeom prst="rect">
            <a:avLst/>
          </a:prstGeom>
        </p:spPr>
        <p:txBody>
          <a:bodyPr wrap="none">
            <a:spAutoFit/>
          </a:bodyPr>
          <a:lstStyle/>
          <a:p>
            <a:r>
              <a:rPr lang="en-US" altLang="ja-JP" sz="2000" dirty="0">
                <a:latin typeface="Calibri" panose="020F0502020204030204" pitchFamily="34" charset="0"/>
                <a:ea typeface="游明朝" panose="02020400000000000000" pitchFamily="18" charset="-128"/>
                <a:cs typeface="Calibri" panose="020F0502020204030204" pitchFamily="34" charset="0"/>
              </a:rPr>
              <a:t>Lauren Singer</a:t>
            </a:r>
            <a:endParaRPr lang="ja-JP" altLang="en-US" sz="2000" dirty="0">
              <a:latin typeface="Calibri" panose="020F0502020204030204" pitchFamily="34" charset="0"/>
              <a:cs typeface="Calibri" panose="020F0502020204030204" pitchFamily="34" charset="0"/>
            </a:endParaRPr>
          </a:p>
        </p:txBody>
      </p:sp>
      <p:sp>
        <p:nvSpPr>
          <p:cNvPr id="8" name="正方形/長方形 7"/>
          <p:cNvSpPr/>
          <p:nvPr/>
        </p:nvSpPr>
        <p:spPr>
          <a:xfrm>
            <a:off x="10284362" y="314153"/>
            <a:ext cx="1907638" cy="400110"/>
          </a:xfrm>
          <a:prstGeom prst="rect">
            <a:avLst/>
          </a:prstGeom>
        </p:spPr>
        <p:txBody>
          <a:bodyPr wrap="none">
            <a:spAutoFit/>
          </a:bodyPr>
          <a:lstStyle/>
          <a:p>
            <a:r>
              <a:rPr lang="en-US" altLang="ja-JP" sz="2000" dirty="0" err="1">
                <a:latin typeface="Calibri" panose="020F0502020204030204" pitchFamily="34" charset="0"/>
                <a:ea typeface="游明朝" panose="02020400000000000000" pitchFamily="18" charset="-128"/>
              </a:rPr>
              <a:t>Lesein</a:t>
            </a:r>
            <a:r>
              <a:rPr lang="en-US" altLang="ja-JP" sz="2000" dirty="0">
                <a:latin typeface="Calibri" panose="020F0502020204030204" pitchFamily="34" charset="0"/>
                <a:ea typeface="游明朝" panose="02020400000000000000" pitchFamily="18" charset="-128"/>
              </a:rPr>
              <a:t> </a:t>
            </a:r>
            <a:r>
              <a:rPr lang="en-US" altLang="ja-JP" sz="2000" dirty="0" err="1">
                <a:latin typeface="Calibri" panose="020F0502020204030204" pitchFamily="34" charset="0"/>
                <a:ea typeface="游明朝" panose="02020400000000000000" pitchFamily="18" charset="-128"/>
              </a:rPr>
              <a:t>Mutunkei</a:t>
            </a:r>
            <a:endParaRPr lang="ja-JP" altLang="en-US" sz="2000" dirty="0"/>
          </a:p>
        </p:txBody>
      </p:sp>
      <p:sp>
        <p:nvSpPr>
          <p:cNvPr id="9" name="正方形/長方形 8"/>
          <p:cNvSpPr/>
          <p:nvPr/>
        </p:nvSpPr>
        <p:spPr>
          <a:xfrm>
            <a:off x="0" y="0"/>
            <a:ext cx="1806905" cy="400110"/>
          </a:xfrm>
          <a:prstGeom prst="rect">
            <a:avLst/>
          </a:prstGeom>
        </p:spPr>
        <p:txBody>
          <a:bodyPr wrap="none">
            <a:spAutoFit/>
          </a:bodyPr>
          <a:lstStyle/>
          <a:p>
            <a:r>
              <a:rPr lang="en-US" altLang="ja-JP" sz="2000" dirty="0" smtClean="0">
                <a:latin typeface="Calibri" panose="020F0502020204030204" pitchFamily="34" charset="0"/>
                <a:ea typeface="游明朝" panose="02020400000000000000" pitchFamily="18" charset="-128"/>
                <a:cs typeface="Calibri" panose="020F0502020204030204" pitchFamily="34" charset="0"/>
              </a:rPr>
              <a:t>Luisa </a:t>
            </a:r>
            <a:r>
              <a:rPr lang="en-US" altLang="ja-JP" sz="2000" dirty="0" err="1" smtClean="0">
                <a:latin typeface="Calibri" panose="020F0502020204030204" pitchFamily="34" charset="0"/>
                <a:ea typeface="游明朝" panose="02020400000000000000" pitchFamily="18" charset="-128"/>
                <a:cs typeface="Calibri" panose="020F0502020204030204" pitchFamily="34" charset="0"/>
              </a:rPr>
              <a:t>Neubauer</a:t>
            </a:r>
            <a:endParaRPr lang="ja-JP" altLang="en-US" sz="2000" dirty="0">
              <a:latin typeface="Calibri" panose="020F0502020204030204" pitchFamily="34" charset="0"/>
              <a:cs typeface="Calibri" panose="020F0502020204030204" pitchFamily="34" charset="0"/>
            </a:endParaRPr>
          </a:p>
        </p:txBody>
      </p:sp>
      <p:sp>
        <p:nvSpPr>
          <p:cNvPr id="10" name="正方形/長方形 9"/>
          <p:cNvSpPr/>
          <p:nvPr/>
        </p:nvSpPr>
        <p:spPr>
          <a:xfrm>
            <a:off x="0" y="330337"/>
            <a:ext cx="1494320" cy="400110"/>
          </a:xfrm>
          <a:prstGeom prst="rect">
            <a:avLst/>
          </a:prstGeom>
        </p:spPr>
        <p:txBody>
          <a:bodyPr wrap="none">
            <a:spAutoFit/>
          </a:bodyPr>
          <a:lstStyle/>
          <a:p>
            <a:r>
              <a:rPr lang="en-US" altLang="ja-JP" sz="2000" dirty="0" smtClean="0">
                <a:latin typeface="Calibri" panose="020F0502020204030204" pitchFamily="34" charset="0"/>
                <a:ea typeface="游明朝" panose="02020400000000000000" pitchFamily="18" charset="-128"/>
                <a:cs typeface="Calibri" panose="020F0502020204030204" pitchFamily="34" charset="0"/>
              </a:rPr>
              <a:t>Mitzi </a:t>
            </a:r>
            <a:r>
              <a:rPr lang="en-US" altLang="ja-JP" sz="2000" dirty="0" err="1" smtClean="0">
                <a:latin typeface="Calibri" panose="020F0502020204030204" pitchFamily="34" charset="0"/>
                <a:ea typeface="游明朝" panose="02020400000000000000" pitchFamily="18" charset="-128"/>
                <a:cs typeface="Calibri" panose="020F0502020204030204" pitchFamily="34" charset="0"/>
              </a:rPr>
              <a:t>Jonelle</a:t>
            </a:r>
            <a:endParaRPr lang="ja-JP" altLang="en-US" sz="2000" dirty="0">
              <a:latin typeface="Calibri" panose="020F0502020204030204" pitchFamily="34" charset="0"/>
              <a:cs typeface="Calibri" panose="020F0502020204030204" pitchFamily="34" charset="0"/>
            </a:endParaRPr>
          </a:p>
        </p:txBody>
      </p:sp>
      <p:sp>
        <p:nvSpPr>
          <p:cNvPr id="2" name="正方形/長方形 1"/>
          <p:cNvSpPr/>
          <p:nvPr/>
        </p:nvSpPr>
        <p:spPr>
          <a:xfrm>
            <a:off x="89209" y="860811"/>
            <a:ext cx="5887844" cy="400110"/>
          </a:xfrm>
          <a:prstGeom prst="rect">
            <a:avLst/>
          </a:prstGeom>
        </p:spPr>
        <p:txBody>
          <a:bodyPr wrap="square">
            <a:spAutoFit/>
          </a:bodyPr>
          <a:lstStyle/>
          <a:p>
            <a:r>
              <a:rPr lang="en-US" altLang="ja-JP" sz="2000" dirty="0" smtClean="0">
                <a:latin typeface="Calibri" panose="020F0502020204030204" pitchFamily="34" charset="0"/>
                <a:cs typeface="Calibri" panose="020F0502020204030204" pitchFamily="34" charset="0"/>
              </a:rPr>
              <a:t>When an individual or group of people DO something!</a:t>
            </a:r>
            <a:endParaRPr lang="ja-JP" altLang="en-US" sz="2000" dirty="0">
              <a:latin typeface="Calibri" panose="020F0502020204030204" pitchFamily="34" charset="0"/>
              <a:cs typeface="Calibri" panose="020F0502020204030204" pitchFamily="34" charset="0"/>
            </a:endParaRPr>
          </a:p>
        </p:txBody>
      </p:sp>
      <p:sp>
        <p:nvSpPr>
          <p:cNvPr id="11" name="正方形/長方形 10"/>
          <p:cNvSpPr/>
          <p:nvPr/>
        </p:nvSpPr>
        <p:spPr>
          <a:xfrm>
            <a:off x="6390299" y="869259"/>
            <a:ext cx="5619565" cy="707886"/>
          </a:xfrm>
          <a:prstGeom prst="rect">
            <a:avLst/>
          </a:prstGeom>
        </p:spPr>
        <p:txBody>
          <a:bodyPr wrap="square">
            <a:spAutoFit/>
          </a:bodyPr>
          <a:lstStyle/>
          <a:p>
            <a:r>
              <a:rPr lang="en-US" altLang="ja-JP" sz="2000" dirty="0" smtClean="0">
                <a:latin typeface="Calibri" panose="020F0502020204030204" pitchFamily="34" charset="0"/>
                <a:cs typeface="Calibri" panose="020F0502020204030204" pitchFamily="34" charset="0"/>
              </a:rPr>
              <a:t>When an organization tries to change the </a:t>
            </a:r>
            <a:r>
              <a:rPr lang="en-US" altLang="ja-JP" sz="2000" u="sng" dirty="0" smtClean="0">
                <a:latin typeface="Calibri" panose="020F0502020204030204" pitchFamily="34" charset="0"/>
                <a:cs typeface="Calibri" panose="020F0502020204030204" pitchFamily="34" charset="0"/>
              </a:rPr>
              <a:t>behavior of people</a:t>
            </a:r>
            <a:r>
              <a:rPr lang="en-US" altLang="ja-JP" sz="2000" dirty="0" smtClean="0">
                <a:latin typeface="Calibri" panose="020F0502020204030204" pitchFamily="34" charset="0"/>
                <a:cs typeface="Calibri" panose="020F0502020204030204" pitchFamily="34" charset="0"/>
              </a:rPr>
              <a:t>!</a:t>
            </a:r>
            <a:endParaRPr lang="ja-JP" altLang="en-US"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542918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0" y="0"/>
            <a:ext cx="4302781" cy="707886"/>
          </a:xfrm>
          <a:prstGeom prst="rect">
            <a:avLst/>
          </a:prstGeom>
        </p:spPr>
        <p:txBody>
          <a:bodyPr wrap="non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Review/Homework</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pic>
        <p:nvPicPr>
          <p:cNvPr id="3" name="図 2"/>
          <p:cNvPicPr>
            <a:picLocks noChangeAspect="1"/>
          </p:cNvPicPr>
          <p:nvPr/>
        </p:nvPicPr>
        <p:blipFill>
          <a:blip r:embed="rId3"/>
          <a:stretch>
            <a:fillRect/>
          </a:stretch>
        </p:blipFill>
        <p:spPr>
          <a:xfrm>
            <a:off x="5855131" y="254597"/>
            <a:ext cx="4296502" cy="6380433"/>
          </a:xfrm>
          <a:prstGeom prst="rect">
            <a:avLst/>
          </a:prstGeom>
        </p:spPr>
      </p:pic>
      <p:pic>
        <p:nvPicPr>
          <p:cNvPr id="2" name="図 2"/>
          <p:cNvPicPr>
            <a:picLocks noChangeAspect="1"/>
          </p:cNvPicPr>
          <p:nvPr/>
        </p:nvPicPr>
        <p:blipFill>
          <a:blip r:embed="rId3"/>
          <a:stretch>
            <a:fillRect/>
          </a:stretch>
        </p:blipFill>
        <p:spPr>
          <a:xfrm>
            <a:off x="5855131" y="254597"/>
            <a:ext cx="4296502" cy="6380433"/>
          </a:xfrm>
          <a:prstGeom prst="rect">
            <a:avLst/>
          </a:prstGeom>
        </p:spPr>
      </p:pic>
    </p:spTree>
    <p:extLst>
      <p:ext uri="{BB962C8B-B14F-4D97-AF65-F5344CB8AC3E}">
        <p14:creationId xmlns:p14="http://schemas.microsoft.com/office/powerpoint/2010/main" val="4793591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2344553" y="0"/>
            <a:ext cx="7315914" cy="707886"/>
          </a:xfrm>
          <a:prstGeom prst="rect">
            <a:avLst/>
          </a:prstGeom>
        </p:spPr>
        <p:txBody>
          <a:bodyPr wrap="non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When I think of climate change…</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5" name="正方形/長方形 10"/>
          <p:cNvSpPr/>
          <p:nvPr/>
        </p:nvSpPr>
        <p:spPr>
          <a:xfrm>
            <a:off x="4853479" y="6150114"/>
            <a:ext cx="2457724" cy="707886"/>
          </a:xfrm>
          <a:prstGeom prst="rect">
            <a:avLst/>
          </a:prstGeom>
        </p:spPr>
        <p:txBody>
          <a:bodyPr wrap="non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I think of…</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grpSp>
        <p:nvGrpSpPr>
          <p:cNvPr id="9" name="グループ化 3"/>
          <p:cNvGrpSpPr/>
          <p:nvPr/>
        </p:nvGrpSpPr>
        <p:grpSpPr>
          <a:xfrm>
            <a:off x="8246225" y="1463040"/>
            <a:ext cx="2035199" cy="2244436"/>
            <a:chOff x="8246225" y="1463040"/>
            <a:chExt cx="2035199" cy="2244436"/>
          </a:xfrm>
        </p:grpSpPr>
        <p:sp>
          <p:nvSpPr>
            <p:cNvPr id="6" name="正方形/長方形 1"/>
            <p:cNvSpPr/>
            <p:nvPr/>
          </p:nvSpPr>
          <p:spPr>
            <a:xfrm>
              <a:off x="8246225" y="1463040"/>
              <a:ext cx="2011680" cy="2244436"/>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2"/>
            <p:cNvSpPr txBox="1"/>
            <p:nvPr/>
          </p:nvSpPr>
          <p:spPr>
            <a:xfrm>
              <a:off x="8653346" y="1851102"/>
              <a:ext cx="1628078" cy="369332"/>
            </a:xfrm>
            <a:prstGeom prst="rect">
              <a:avLst/>
            </a:prstGeom>
            <a:noFill/>
          </p:spPr>
          <p:txBody>
            <a:bodyPr wrap="square" rtlCol="0">
              <a:spAutoFit/>
            </a:bodyPr>
            <a:lstStyle/>
            <a:p>
              <a:r>
                <a:rPr kumimoji="1" lang="en-US" altLang="ja-JP" dirty="0" smtClean="0">
                  <a:latin typeface="Bradley Hand ITC" panose="03070402050302030203" pitchFamily="66" charset="0"/>
                </a:rPr>
                <a:t>More CO2</a:t>
              </a:r>
              <a:endParaRPr kumimoji="1" lang="ja-JP" altLang="en-US" dirty="0">
                <a:latin typeface="Bradley Hand ITC" panose="03070402050302030203" pitchFamily="66" charset="0"/>
              </a:endParaRPr>
            </a:p>
          </p:txBody>
        </p:sp>
      </p:grpSp>
      <p:grpSp>
        <p:nvGrpSpPr>
          <p:cNvPr id="16" name="グループ化 11"/>
          <p:cNvGrpSpPr/>
          <p:nvPr/>
        </p:nvGrpSpPr>
        <p:grpSpPr>
          <a:xfrm>
            <a:off x="960762" y="2842074"/>
            <a:ext cx="2035199" cy="2244436"/>
            <a:chOff x="8246225" y="1463040"/>
            <a:chExt cx="2035199" cy="2244436"/>
          </a:xfrm>
        </p:grpSpPr>
        <p:sp>
          <p:nvSpPr>
            <p:cNvPr id="10" name="正方形/長方形 12"/>
            <p:cNvSpPr/>
            <p:nvPr/>
          </p:nvSpPr>
          <p:spPr>
            <a:xfrm>
              <a:off x="8246225" y="1463040"/>
              <a:ext cx="2011680" cy="2244436"/>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3"/>
            <p:cNvSpPr txBox="1"/>
            <p:nvPr/>
          </p:nvSpPr>
          <p:spPr>
            <a:xfrm>
              <a:off x="8653346" y="1851102"/>
              <a:ext cx="1628078" cy="369332"/>
            </a:xfrm>
            <a:prstGeom prst="rect">
              <a:avLst/>
            </a:prstGeom>
            <a:noFill/>
          </p:spPr>
          <p:txBody>
            <a:bodyPr wrap="square" rtlCol="0">
              <a:spAutoFit/>
            </a:bodyPr>
            <a:lstStyle/>
            <a:p>
              <a:r>
                <a:rPr kumimoji="1" lang="en-US" altLang="ja-JP" dirty="0" smtClean="0">
                  <a:latin typeface="Bradley Hand ITC" panose="03070402050302030203" pitchFamily="66" charset="0"/>
                </a:rPr>
                <a:t>Melting ice</a:t>
              </a:r>
              <a:endParaRPr kumimoji="1" lang="ja-JP" altLang="en-US" dirty="0">
                <a:latin typeface="Bradley Hand ITC" panose="03070402050302030203" pitchFamily="66" charset="0"/>
              </a:endParaRPr>
            </a:p>
          </p:txBody>
        </p:sp>
      </p:grpSp>
    </p:spTree>
    <p:extLst>
      <p:ext uri="{BB962C8B-B14F-4D97-AF65-F5344CB8AC3E}">
        <p14:creationId xmlns:p14="http://schemas.microsoft.com/office/powerpoint/2010/main" val="2797735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2344553" y="0"/>
            <a:ext cx="7315914" cy="707886"/>
          </a:xfrm>
          <a:prstGeom prst="rect">
            <a:avLst/>
          </a:prstGeom>
        </p:spPr>
        <p:txBody>
          <a:bodyPr wrap="non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When I think of climate change…</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11" name="正方形/長方形 10"/>
          <p:cNvSpPr/>
          <p:nvPr/>
        </p:nvSpPr>
        <p:spPr>
          <a:xfrm>
            <a:off x="4853479" y="6150114"/>
            <a:ext cx="2457724" cy="707886"/>
          </a:xfrm>
          <a:prstGeom prst="rect">
            <a:avLst/>
          </a:prstGeom>
        </p:spPr>
        <p:txBody>
          <a:bodyPr wrap="non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I think of…</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grpSp>
        <p:nvGrpSpPr>
          <p:cNvPr id="4" name="グループ化 3"/>
          <p:cNvGrpSpPr/>
          <p:nvPr/>
        </p:nvGrpSpPr>
        <p:grpSpPr>
          <a:xfrm>
            <a:off x="8603064" y="1652610"/>
            <a:ext cx="2035199" cy="2244436"/>
            <a:chOff x="8246225" y="1463040"/>
            <a:chExt cx="2035199" cy="2244436"/>
          </a:xfrm>
        </p:grpSpPr>
        <p:sp>
          <p:nvSpPr>
            <p:cNvPr id="2" name="正方形/長方形 1"/>
            <p:cNvSpPr/>
            <p:nvPr/>
          </p:nvSpPr>
          <p:spPr>
            <a:xfrm>
              <a:off x="8246225" y="1463040"/>
              <a:ext cx="2011680" cy="2244436"/>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8653346" y="1851102"/>
              <a:ext cx="1628078" cy="369332"/>
            </a:xfrm>
            <a:prstGeom prst="rect">
              <a:avLst/>
            </a:prstGeom>
            <a:noFill/>
          </p:spPr>
          <p:txBody>
            <a:bodyPr wrap="square" rtlCol="0">
              <a:spAutoFit/>
            </a:bodyPr>
            <a:lstStyle/>
            <a:p>
              <a:r>
                <a:rPr kumimoji="1" lang="en-US" altLang="ja-JP" dirty="0" smtClean="0">
                  <a:latin typeface="Bradley Hand ITC" panose="03070402050302030203" pitchFamily="66" charset="0"/>
                </a:rPr>
                <a:t>More CO2</a:t>
              </a:r>
              <a:endParaRPr kumimoji="1" lang="ja-JP" altLang="en-US" dirty="0">
                <a:latin typeface="Bradley Hand ITC" panose="03070402050302030203" pitchFamily="66" charset="0"/>
              </a:endParaRPr>
            </a:p>
          </p:txBody>
        </p:sp>
      </p:grpSp>
      <p:grpSp>
        <p:nvGrpSpPr>
          <p:cNvPr id="12" name="グループ化 11"/>
          <p:cNvGrpSpPr/>
          <p:nvPr/>
        </p:nvGrpSpPr>
        <p:grpSpPr>
          <a:xfrm>
            <a:off x="5867299" y="2853225"/>
            <a:ext cx="2035199" cy="2244436"/>
            <a:chOff x="8246225" y="1463040"/>
            <a:chExt cx="2035199" cy="2244436"/>
          </a:xfrm>
        </p:grpSpPr>
        <p:sp>
          <p:nvSpPr>
            <p:cNvPr id="13" name="正方形/長方形 12"/>
            <p:cNvSpPr/>
            <p:nvPr/>
          </p:nvSpPr>
          <p:spPr>
            <a:xfrm>
              <a:off x="8246225" y="1463040"/>
              <a:ext cx="2011680" cy="2244436"/>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8653346" y="1851102"/>
              <a:ext cx="1628078" cy="369332"/>
            </a:xfrm>
            <a:prstGeom prst="rect">
              <a:avLst/>
            </a:prstGeom>
            <a:noFill/>
          </p:spPr>
          <p:txBody>
            <a:bodyPr wrap="square" rtlCol="0">
              <a:spAutoFit/>
            </a:bodyPr>
            <a:lstStyle/>
            <a:p>
              <a:r>
                <a:rPr kumimoji="1" lang="en-US" altLang="ja-JP" dirty="0" smtClean="0">
                  <a:latin typeface="Bradley Hand ITC" panose="03070402050302030203" pitchFamily="66" charset="0"/>
                </a:rPr>
                <a:t>Melting ice</a:t>
              </a:r>
              <a:endParaRPr kumimoji="1" lang="ja-JP" altLang="en-US" dirty="0">
                <a:latin typeface="Bradley Hand ITC" panose="03070402050302030203" pitchFamily="66" charset="0"/>
              </a:endParaRPr>
            </a:p>
          </p:txBody>
        </p:sp>
      </p:grpSp>
      <p:sp>
        <p:nvSpPr>
          <p:cNvPr id="10" name="正方形/長方形 9"/>
          <p:cNvSpPr/>
          <p:nvPr/>
        </p:nvSpPr>
        <p:spPr>
          <a:xfrm rot="5400000">
            <a:off x="8702116" y="3133944"/>
            <a:ext cx="6271881" cy="707886"/>
          </a:xfrm>
          <a:prstGeom prst="rect">
            <a:avLst/>
          </a:prstGeom>
        </p:spPr>
        <p:txBody>
          <a:bodyPr wrap="squar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Impacts my daily life</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cxnSp>
        <p:nvCxnSpPr>
          <p:cNvPr id="16" name="直線コネクタ 15"/>
          <p:cNvCxnSpPr/>
          <p:nvPr/>
        </p:nvCxnSpPr>
        <p:spPr>
          <a:xfrm flipV="1">
            <a:off x="234176" y="1048216"/>
            <a:ext cx="11541512" cy="33452"/>
          </a:xfrm>
          <a:prstGeom prst="line">
            <a:avLst/>
          </a:prstGeom>
          <a:ln w="57150"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7" name="正方形/長方形 16"/>
          <p:cNvSpPr/>
          <p:nvPr/>
        </p:nvSpPr>
        <p:spPr>
          <a:xfrm>
            <a:off x="267915" y="1178313"/>
            <a:ext cx="444352" cy="707886"/>
          </a:xfrm>
          <a:prstGeom prst="rect">
            <a:avLst/>
          </a:prstGeom>
        </p:spPr>
        <p:txBody>
          <a:bodyPr wrap="non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1</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18" name="正方形/長方形 17"/>
          <p:cNvSpPr/>
          <p:nvPr/>
        </p:nvSpPr>
        <p:spPr>
          <a:xfrm>
            <a:off x="10661107" y="1196898"/>
            <a:ext cx="704039" cy="707886"/>
          </a:xfrm>
          <a:prstGeom prst="rect">
            <a:avLst/>
          </a:prstGeom>
        </p:spPr>
        <p:txBody>
          <a:bodyPr wrap="non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10</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8" name="楕円 7"/>
          <p:cNvSpPr/>
          <p:nvPr/>
        </p:nvSpPr>
        <p:spPr>
          <a:xfrm>
            <a:off x="8329961" y="1326995"/>
            <a:ext cx="2720898" cy="310003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a:off x="8526780" y="4466807"/>
            <a:ext cx="2354124" cy="1323439"/>
          </a:xfrm>
          <a:prstGeom prst="rect">
            <a:avLst/>
          </a:prstGeom>
        </p:spPr>
        <p:txBody>
          <a:bodyPr wrap="square">
            <a:spAutoFit/>
          </a:bodyPr>
          <a:lstStyle/>
          <a:p>
            <a:pPr algn="ctr">
              <a:spcAft>
                <a:spcPts val="0"/>
              </a:spcAft>
            </a:pPr>
            <a:r>
              <a:rPr lang="en-US" altLang="ja-JP" sz="2000" kern="100" dirty="0" smtClean="0">
                <a:latin typeface="Calibri" panose="020F0502020204030204" pitchFamily="34" charset="0"/>
                <a:ea typeface="游明朝" panose="02020400000000000000" pitchFamily="18" charset="-128"/>
                <a:cs typeface="Times New Roman" panose="02020603050405020304" pitchFamily="18" charset="0"/>
              </a:rPr>
              <a:t>Prepare to announce the effect which has the most impact on your daily life.</a:t>
            </a:r>
            <a:endParaRPr lang="ja-JP" altLang="ja-JP" sz="2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4032678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3"/>
          <a:stretch>
            <a:fillRect/>
          </a:stretch>
        </p:blipFill>
        <p:spPr>
          <a:xfrm>
            <a:off x="242003" y="379675"/>
            <a:ext cx="6163535" cy="5982535"/>
          </a:xfrm>
          <a:prstGeom prst="rect">
            <a:avLst/>
          </a:prstGeom>
        </p:spPr>
      </p:pic>
      <p:pic>
        <p:nvPicPr>
          <p:cNvPr id="5" name="図 4"/>
          <p:cNvPicPr>
            <a:picLocks noChangeAspect="1"/>
          </p:cNvPicPr>
          <p:nvPr/>
        </p:nvPicPr>
        <p:blipFill rotWithShape="1">
          <a:blip r:embed="rId3"/>
          <a:srcRect t="36717" b="48484"/>
          <a:stretch/>
        </p:blipFill>
        <p:spPr>
          <a:xfrm>
            <a:off x="3199310" y="667657"/>
            <a:ext cx="8745947" cy="1291771"/>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cxnSp>
        <p:nvCxnSpPr>
          <p:cNvPr id="7" name="直線コネクタ 6"/>
          <p:cNvCxnSpPr/>
          <p:nvPr/>
        </p:nvCxnSpPr>
        <p:spPr>
          <a:xfrm flipV="1">
            <a:off x="319314" y="566057"/>
            <a:ext cx="2757715" cy="2423887"/>
          </a:xfrm>
          <a:prstGeom prst="line">
            <a:avLst/>
          </a:prstGeom>
        </p:spPr>
        <p:style>
          <a:lnRef idx="3">
            <a:schemeClr val="dk1"/>
          </a:lnRef>
          <a:fillRef idx="0">
            <a:schemeClr val="dk1"/>
          </a:fillRef>
          <a:effectRef idx="2">
            <a:schemeClr val="dk1"/>
          </a:effectRef>
          <a:fontRef idx="minor">
            <a:schemeClr val="tx1"/>
          </a:fontRef>
        </p:style>
      </p:cxnSp>
      <p:cxnSp>
        <p:nvCxnSpPr>
          <p:cNvPr id="8" name="直線コネクタ 7"/>
          <p:cNvCxnSpPr/>
          <p:nvPr/>
        </p:nvCxnSpPr>
        <p:spPr>
          <a:xfrm flipV="1">
            <a:off x="326571" y="2046514"/>
            <a:ext cx="11662229" cy="1313544"/>
          </a:xfrm>
          <a:prstGeom prst="line">
            <a:avLst/>
          </a:prstGeom>
        </p:spPr>
        <p:style>
          <a:lnRef idx="3">
            <a:schemeClr val="dk1"/>
          </a:lnRef>
          <a:fillRef idx="0">
            <a:schemeClr val="dk1"/>
          </a:fillRef>
          <a:effectRef idx="2">
            <a:schemeClr val="dk1"/>
          </a:effectRef>
          <a:fontRef idx="minor">
            <a:schemeClr val="tx1"/>
          </a:fontRef>
        </p:style>
      </p:cxnSp>
      <p:sp>
        <p:nvSpPr>
          <p:cNvPr id="12" name="正方形/長方形 11"/>
          <p:cNvSpPr/>
          <p:nvPr/>
        </p:nvSpPr>
        <p:spPr>
          <a:xfrm rot="20988984">
            <a:off x="6899606" y="5489863"/>
            <a:ext cx="5013617" cy="707886"/>
          </a:xfrm>
          <a:prstGeom prst="rect">
            <a:avLst/>
          </a:prstGeom>
        </p:spPr>
        <p:txBody>
          <a:bodyPr wrap="non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What’s the difference?</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2" name="正方形/長方形 9"/>
          <p:cNvSpPr/>
          <p:nvPr/>
        </p:nvSpPr>
        <p:spPr>
          <a:xfrm>
            <a:off x="7325904" y="3081944"/>
            <a:ext cx="3435044" cy="707886"/>
          </a:xfrm>
          <a:prstGeom prst="rect">
            <a:avLst/>
          </a:prstGeom>
        </p:spPr>
        <p:txBody>
          <a:bodyPr wrap="non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Climate change</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3" name="正方形/長方形 10"/>
          <p:cNvSpPr/>
          <p:nvPr/>
        </p:nvSpPr>
        <p:spPr>
          <a:xfrm>
            <a:off x="7443739" y="3749733"/>
            <a:ext cx="3204916" cy="707886"/>
          </a:xfrm>
          <a:prstGeom prst="rect">
            <a:avLst/>
          </a:prstGeom>
        </p:spPr>
        <p:txBody>
          <a:bodyPr wrap="non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Climate Issues</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6" name="正方形/長方形 12"/>
          <p:cNvSpPr/>
          <p:nvPr/>
        </p:nvSpPr>
        <p:spPr>
          <a:xfrm>
            <a:off x="7530669" y="4434148"/>
            <a:ext cx="3036602" cy="707886"/>
          </a:xfrm>
          <a:prstGeom prst="rect">
            <a:avLst/>
          </a:prstGeom>
        </p:spPr>
        <p:txBody>
          <a:bodyPr wrap="non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Climate Crisis</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2673471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 grpId="0"/>
      <p:bldP spid="3"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64542" y="0"/>
            <a:ext cx="12356541" cy="584775"/>
          </a:xfrm>
          <a:prstGeom prst="rect">
            <a:avLst/>
          </a:prstGeom>
        </p:spPr>
        <p:txBody>
          <a:bodyPr wrap="square">
            <a:spAutoFit/>
          </a:bodyPr>
          <a:lstStyle/>
          <a:p>
            <a:pPr algn="ctr">
              <a:spcAft>
                <a:spcPts val="0"/>
              </a:spcAft>
            </a:pPr>
            <a:r>
              <a:rPr lang="en-US" altLang="ja-JP" sz="3200" b="1" kern="100" dirty="0" smtClean="0">
                <a:latin typeface="Calibri" panose="020F0502020204030204" pitchFamily="34" charset="0"/>
                <a:ea typeface="游明朝" panose="02020400000000000000" pitchFamily="18" charset="-128"/>
                <a:cs typeface="Times New Roman" panose="02020603050405020304" pitchFamily="18" charset="0"/>
              </a:rPr>
              <a:t>How do words change our actions?</a:t>
            </a:r>
          </a:p>
        </p:txBody>
      </p:sp>
      <p:sp>
        <p:nvSpPr>
          <p:cNvPr id="6" name="正方形/長方形 5"/>
          <p:cNvSpPr/>
          <p:nvPr/>
        </p:nvSpPr>
        <p:spPr>
          <a:xfrm>
            <a:off x="3471552" y="554923"/>
            <a:ext cx="4854470" cy="646331"/>
          </a:xfrm>
          <a:prstGeom prst="rect">
            <a:avLst/>
          </a:prstGeom>
        </p:spPr>
        <p:txBody>
          <a:bodyPr wrap="none">
            <a:spAutoFit/>
          </a:bodyPr>
          <a:lstStyle/>
          <a:p>
            <a:pPr algn="ctr">
              <a:spcAft>
                <a:spcPts val="0"/>
              </a:spcAft>
            </a:pPr>
            <a:r>
              <a:rPr lang="en-US" altLang="ja-JP" sz="3600" b="1" kern="100" dirty="0" smtClean="0">
                <a:latin typeface="Calibri" panose="020F0502020204030204" pitchFamily="34" charset="0"/>
                <a:ea typeface="游明朝" panose="02020400000000000000" pitchFamily="18" charset="-128"/>
                <a:cs typeface="Times New Roman" panose="02020603050405020304" pitchFamily="18" charset="0"/>
              </a:rPr>
              <a:t>Issue           vs           Crisis</a:t>
            </a:r>
            <a:endParaRPr lang="ja-JP" altLang="ja-JP" sz="3600" kern="100" dirty="0">
              <a:latin typeface="游明朝" panose="02020400000000000000" pitchFamily="18" charset="-128"/>
              <a:ea typeface="游明朝" panose="02020400000000000000" pitchFamily="18" charset="-128"/>
              <a:cs typeface="Times New Roman" panose="02020603050405020304" pitchFamily="18" charset="0"/>
            </a:endParaRPr>
          </a:p>
        </p:txBody>
      </p:sp>
      <p:graphicFrame>
        <p:nvGraphicFramePr>
          <p:cNvPr id="7" name="表 6"/>
          <p:cNvGraphicFramePr>
            <a:graphicFrameLocks noGrp="1"/>
          </p:cNvGraphicFramePr>
          <p:nvPr>
            <p:extLst>
              <p:ext uri="{D42A27DB-BD31-4B8C-83A1-F6EECF244321}">
                <p14:modId xmlns:p14="http://schemas.microsoft.com/office/powerpoint/2010/main" val="427950471"/>
              </p:ext>
            </p:extLst>
          </p:nvPr>
        </p:nvGraphicFramePr>
        <p:xfrm>
          <a:off x="0" y="1291771"/>
          <a:ext cx="12191999" cy="5566228"/>
        </p:xfrm>
        <a:graphic>
          <a:graphicData uri="http://schemas.openxmlformats.org/drawingml/2006/table">
            <a:tbl>
              <a:tblPr firstRow="1" bandRow="1">
                <a:tableStyleId>{5C22544A-7EE6-4342-B048-85BDC9FD1C3A}</a:tableStyleId>
              </a:tblPr>
              <a:tblGrid>
                <a:gridCol w="2647890">
                  <a:extLst>
                    <a:ext uri="{9D8B030D-6E8A-4147-A177-3AD203B41FA5}">
                      <a16:colId xmlns:a16="http://schemas.microsoft.com/office/drawing/2014/main" val="443354740"/>
                    </a:ext>
                  </a:extLst>
                </a:gridCol>
                <a:gridCol w="4781814">
                  <a:extLst>
                    <a:ext uri="{9D8B030D-6E8A-4147-A177-3AD203B41FA5}">
                      <a16:colId xmlns:a16="http://schemas.microsoft.com/office/drawing/2014/main" val="1060485236"/>
                    </a:ext>
                  </a:extLst>
                </a:gridCol>
                <a:gridCol w="4762295">
                  <a:extLst>
                    <a:ext uri="{9D8B030D-6E8A-4147-A177-3AD203B41FA5}">
                      <a16:colId xmlns:a16="http://schemas.microsoft.com/office/drawing/2014/main" val="3162119833"/>
                    </a:ext>
                  </a:extLst>
                </a:gridCol>
              </a:tblGrid>
              <a:tr h="733096">
                <a:tc>
                  <a:txBody>
                    <a:bodyPr/>
                    <a:lstStyle/>
                    <a:p>
                      <a:endParaRPr kumimoji="1" lang="ja-JP" altLang="en-US" dirty="0"/>
                    </a:p>
                  </a:txBody>
                  <a:tcPr/>
                </a:tc>
                <a:tc>
                  <a:txBody>
                    <a:bodyPr/>
                    <a:lstStyle/>
                    <a:p>
                      <a:pPr algn="ctr"/>
                      <a:r>
                        <a:rPr kumimoji="1" lang="en-US" altLang="ja-JP" sz="2400" dirty="0" smtClean="0">
                          <a:latin typeface="Arial Black" panose="020B0A04020102020204" pitchFamily="34" charset="0"/>
                        </a:rPr>
                        <a:t>Issue</a:t>
                      </a:r>
                      <a:endParaRPr kumimoji="1" lang="ja-JP" altLang="en-US" sz="2400" dirty="0">
                        <a:latin typeface="Arial Black" panose="020B0A040201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400" dirty="0" smtClean="0">
                          <a:latin typeface="Arial Black" panose="020B0A04020102020204" pitchFamily="34" charset="0"/>
                        </a:rPr>
                        <a:t>Crisis</a:t>
                      </a:r>
                      <a:endParaRPr kumimoji="1" lang="ja-JP" altLang="en-US" sz="2400" dirty="0" smtClean="0">
                        <a:latin typeface="Arial Black" panose="020B0A04020102020204" pitchFamily="34" charset="0"/>
                      </a:endParaRPr>
                    </a:p>
                  </a:txBody>
                  <a:tcPr/>
                </a:tc>
                <a:extLst>
                  <a:ext uri="{0D108BD9-81ED-4DB2-BD59-A6C34878D82A}">
                    <a16:rowId xmlns:a16="http://schemas.microsoft.com/office/drawing/2014/main" val="3803726"/>
                  </a:ext>
                </a:extLst>
              </a:tr>
              <a:tr h="1611044">
                <a:tc>
                  <a:txBody>
                    <a:bodyPr/>
                    <a:lstStyle/>
                    <a:p>
                      <a:r>
                        <a:rPr kumimoji="1" lang="en-US" altLang="ja-JP" sz="2400" dirty="0" smtClean="0">
                          <a:latin typeface="Arial" panose="020B0604020202020204" pitchFamily="34" charset="0"/>
                          <a:cs typeface="Arial" panose="020B0604020202020204" pitchFamily="34" charset="0"/>
                        </a:rPr>
                        <a:t>Neighborhood housing</a:t>
                      </a:r>
                      <a:r>
                        <a:rPr kumimoji="1" lang="en-US" altLang="ja-JP" sz="2400" baseline="0" dirty="0" smtClean="0">
                          <a:latin typeface="Arial" panose="020B0604020202020204" pitchFamily="34" charset="0"/>
                          <a:cs typeface="Arial" panose="020B0604020202020204" pitchFamily="34" charset="0"/>
                        </a:rPr>
                        <a:t>…</a:t>
                      </a:r>
                      <a:endParaRPr kumimoji="1" lang="ja-JP" altLang="en-US" sz="2400" dirty="0">
                        <a:latin typeface="Arial" panose="020B0604020202020204" pitchFamily="34" charset="0"/>
                        <a:cs typeface="Arial" panose="020B0604020202020204" pitchFamily="34" charset="0"/>
                      </a:endParaRPr>
                    </a:p>
                  </a:txBody>
                  <a:tcPr/>
                </a:tc>
                <a:tc>
                  <a:txBody>
                    <a:bodyPr/>
                    <a:lstStyle/>
                    <a:p>
                      <a:endParaRPr kumimoji="1" lang="ja-JP" altLang="en-US"/>
                    </a:p>
                  </a:txBody>
                  <a:tcPr/>
                </a:tc>
                <a:tc>
                  <a:txBody>
                    <a:bodyPr/>
                    <a:lstStyle/>
                    <a:p>
                      <a:endParaRPr kumimoji="1" lang="ja-JP" altLang="en-US" dirty="0"/>
                    </a:p>
                  </a:txBody>
                  <a:tcPr/>
                </a:tc>
                <a:extLst>
                  <a:ext uri="{0D108BD9-81ED-4DB2-BD59-A6C34878D82A}">
                    <a16:rowId xmlns:a16="http://schemas.microsoft.com/office/drawing/2014/main" val="2153980977"/>
                  </a:ext>
                </a:extLst>
              </a:tr>
              <a:tr h="1611044">
                <a:tc>
                  <a:txBody>
                    <a:bodyPr/>
                    <a:lstStyle/>
                    <a:p>
                      <a:r>
                        <a:rPr kumimoji="1" lang="en-US" altLang="ja-JP" sz="2400" dirty="0" smtClean="0">
                          <a:latin typeface="Arial" panose="020B0604020202020204" pitchFamily="34" charset="0"/>
                          <a:cs typeface="Arial" panose="020B0604020202020204" pitchFamily="34" charset="0"/>
                        </a:rPr>
                        <a:t>Prefectural</a:t>
                      </a:r>
                      <a:r>
                        <a:rPr kumimoji="1" lang="en-US" altLang="ja-JP" sz="2400" baseline="0" dirty="0" smtClean="0">
                          <a:latin typeface="Arial" panose="020B0604020202020204" pitchFamily="34" charset="0"/>
                          <a:cs typeface="Arial" panose="020B0604020202020204" pitchFamily="34" charset="0"/>
                        </a:rPr>
                        <a:t> medical service …</a:t>
                      </a:r>
                      <a:endParaRPr kumimoji="1" lang="ja-JP" altLang="en-US" sz="2400" dirty="0">
                        <a:latin typeface="Arial" panose="020B0604020202020204" pitchFamily="34" charset="0"/>
                        <a:cs typeface="Arial" panose="020B0604020202020204" pitchFamily="34" charset="0"/>
                      </a:endParaRPr>
                    </a:p>
                  </a:txBody>
                  <a:tcPr/>
                </a:tc>
                <a:tc>
                  <a:txBody>
                    <a:bodyPr/>
                    <a:lstStyle/>
                    <a:p>
                      <a:endParaRPr kumimoji="1" lang="ja-JP" altLang="en-US"/>
                    </a:p>
                  </a:txBody>
                  <a:tcPr/>
                </a:tc>
                <a:tc>
                  <a:txBody>
                    <a:bodyPr/>
                    <a:lstStyle/>
                    <a:p>
                      <a:endParaRPr kumimoji="1" lang="ja-JP" altLang="en-US" dirty="0"/>
                    </a:p>
                  </a:txBody>
                  <a:tcPr/>
                </a:tc>
                <a:extLst>
                  <a:ext uri="{0D108BD9-81ED-4DB2-BD59-A6C34878D82A}">
                    <a16:rowId xmlns:a16="http://schemas.microsoft.com/office/drawing/2014/main" val="3661763626"/>
                  </a:ext>
                </a:extLst>
              </a:tr>
              <a:tr h="1611044">
                <a:tc>
                  <a:txBody>
                    <a:bodyPr/>
                    <a:lstStyle/>
                    <a:p>
                      <a:r>
                        <a:rPr kumimoji="1" lang="en-US" altLang="ja-JP" sz="2400" dirty="0" smtClean="0">
                          <a:latin typeface="Arial" panose="020B0604020202020204" pitchFamily="34" charset="0"/>
                          <a:cs typeface="Arial" panose="020B0604020202020204" pitchFamily="34" charset="0"/>
                        </a:rPr>
                        <a:t>National food …</a:t>
                      </a:r>
                      <a:endParaRPr kumimoji="1" lang="ja-JP" altLang="en-US" sz="2400" dirty="0">
                        <a:latin typeface="Arial" panose="020B0604020202020204" pitchFamily="34" charset="0"/>
                        <a:cs typeface="Arial" panose="020B0604020202020204" pitchFamily="34" charset="0"/>
                      </a:endParaRPr>
                    </a:p>
                  </a:txBody>
                  <a:tcPr/>
                </a:tc>
                <a:tc>
                  <a:txBody>
                    <a:bodyPr/>
                    <a:lstStyle/>
                    <a:p>
                      <a:endParaRPr kumimoji="1" lang="ja-JP" altLang="en-US"/>
                    </a:p>
                  </a:txBody>
                  <a:tcPr/>
                </a:tc>
                <a:tc>
                  <a:txBody>
                    <a:bodyPr/>
                    <a:lstStyle/>
                    <a:p>
                      <a:endParaRPr kumimoji="1" lang="ja-JP" altLang="en-US" dirty="0"/>
                    </a:p>
                  </a:txBody>
                  <a:tcPr/>
                </a:tc>
                <a:extLst>
                  <a:ext uri="{0D108BD9-81ED-4DB2-BD59-A6C34878D82A}">
                    <a16:rowId xmlns:a16="http://schemas.microsoft.com/office/drawing/2014/main" val="1003316439"/>
                  </a:ext>
                </a:extLst>
              </a:tr>
            </a:tbl>
          </a:graphicData>
        </a:graphic>
      </p:graphicFrame>
    </p:spTree>
    <p:extLst>
      <p:ext uri="{BB962C8B-B14F-4D97-AF65-F5344CB8AC3E}">
        <p14:creationId xmlns:p14="http://schemas.microsoft.com/office/powerpoint/2010/main" val="42483584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a:blip r:embed="rId3"/>
          <a:stretch>
            <a:fillRect/>
          </a:stretch>
        </p:blipFill>
        <p:spPr>
          <a:xfrm>
            <a:off x="284538" y="244492"/>
            <a:ext cx="4703099" cy="6297828"/>
          </a:xfrm>
          <a:prstGeom prst="rect">
            <a:avLst/>
          </a:prstGeom>
        </p:spPr>
      </p:pic>
      <p:pic>
        <p:nvPicPr>
          <p:cNvPr id="7" name="図 6"/>
          <p:cNvPicPr>
            <a:picLocks noChangeAspect="1"/>
          </p:cNvPicPr>
          <p:nvPr/>
        </p:nvPicPr>
        <p:blipFill>
          <a:blip r:embed="rId4"/>
          <a:stretch>
            <a:fillRect/>
          </a:stretch>
        </p:blipFill>
        <p:spPr>
          <a:xfrm>
            <a:off x="6859178" y="182880"/>
            <a:ext cx="4296502" cy="6380433"/>
          </a:xfrm>
          <a:prstGeom prst="rect">
            <a:avLst/>
          </a:prstGeom>
        </p:spPr>
      </p:pic>
    </p:spTree>
    <p:extLst>
      <p:ext uri="{BB962C8B-B14F-4D97-AF65-F5344CB8AC3E}">
        <p14:creationId xmlns:p14="http://schemas.microsoft.com/office/powerpoint/2010/main" val="27510141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descr="8 Ways To Live a Low Waste Lifestyle"/>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50824" y="27344"/>
            <a:ext cx="2205314" cy="1711810"/>
          </a:xfrm>
          <a:prstGeom prst="rect">
            <a:avLst/>
          </a:prstGeom>
          <a:noFill/>
          <a:ln>
            <a:noFill/>
          </a:ln>
        </p:spPr>
      </p:pic>
      <p:pic>
        <p:nvPicPr>
          <p:cNvPr id="6" name="図 5"/>
          <p:cNvPicPr/>
          <p:nvPr/>
        </p:nvPicPr>
        <p:blipFill>
          <a:blip r:embed="rId4" cstate="print">
            <a:extLst>
              <a:ext uri="{28A0092B-C50C-407E-A947-70E740481C1C}">
                <a14:useLocalDpi xmlns:a14="http://schemas.microsoft.com/office/drawing/2010/main" val="0"/>
              </a:ext>
            </a:extLst>
          </a:blip>
          <a:stretch>
            <a:fillRect/>
          </a:stretch>
        </p:blipFill>
        <p:spPr>
          <a:xfrm>
            <a:off x="3801036" y="3413050"/>
            <a:ext cx="2026024" cy="2091280"/>
          </a:xfrm>
          <a:prstGeom prst="rect">
            <a:avLst/>
          </a:prstGeom>
        </p:spPr>
      </p:pic>
      <p:pic>
        <p:nvPicPr>
          <p:cNvPr id="1026" name="Picture 2" descr="https://i0.wp.com/traileoni.it/wp-content/uploads/2021/04/MicrosoftTeams-image-23.jpg?fit=710%2C884&amp;ssl=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470776" y="3423179"/>
            <a:ext cx="1721224" cy="2143045"/>
          </a:xfrm>
          <a:prstGeom prst="rect">
            <a:avLst/>
          </a:prstGeom>
          <a:noFill/>
          <a:extLst>
            <a:ext uri="{909E8E84-426E-40DD-AFC4-6F175D3DCCD1}">
              <a14:hiddenFill xmlns:a14="http://schemas.microsoft.com/office/drawing/2010/main">
                <a:solidFill>
                  <a:srgbClr val="FFFFFF"/>
                </a:solidFill>
              </a14:hiddenFill>
            </a:ext>
          </a:extLst>
        </p:spPr>
      </p:pic>
      <p:sp>
        <p:nvSpPr>
          <p:cNvPr id="10" name="正方形/長方形 9"/>
          <p:cNvSpPr/>
          <p:nvPr/>
        </p:nvSpPr>
        <p:spPr>
          <a:xfrm>
            <a:off x="5955001" y="0"/>
            <a:ext cx="1605824" cy="400110"/>
          </a:xfrm>
          <a:prstGeom prst="rect">
            <a:avLst/>
          </a:prstGeom>
        </p:spPr>
        <p:txBody>
          <a:bodyPr wrap="none">
            <a:spAutoFit/>
          </a:bodyPr>
          <a:lstStyle/>
          <a:p>
            <a:r>
              <a:rPr lang="en-US" altLang="ja-JP" sz="2000" dirty="0">
                <a:latin typeface="Calibri" panose="020F0502020204030204" pitchFamily="34" charset="0"/>
                <a:ea typeface="游明朝" panose="02020400000000000000" pitchFamily="18" charset="-128"/>
                <a:cs typeface="Calibri" panose="020F0502020204030204" pitchFamily="34" charset="0"/>
              </a:rPr>
              <a:t>Lauren Singer</a:t>
            </a:r>
            <a:endParaRPr lang="ja-JP" altLang="en-US" sz="2000" dirty="0">
              <a:latin typeface="Calibri" panose="020F0502020204030204" pitchFamily="34" charset="0"/>
              <a:cs typeface="Calibri" panose="020F0502020204030204" pitchFamily="34" charset="0"/>
            </a:endParaRPr>
          </a:p>
        </p:txBody>
      </p:sp>
      <p:sp>
        <p:nvSpPr>
          <p:cNvPr id="11" name="正方形/長方形 10"/>
          <p:cNvSpPr/>
          <p:nvPr/>
        </p:nvSpPr>
        <p:spPr>
          <a:xfrm>
            <a:off x="5909644" y="3351907"/>
            <a:ext cx="1907638" cy="400110"/>
          </a:xfrm>
          <a:prstGeom prst="rect">
            <a:avLst/>
          </a:prstGeom>
        </p:spPr>
        <p:txBody>
          <a:bodyPr wrap="none">
            <a:spAutoFit/>
          </a:bodyPr>
          <a:lstStyle/>
          <a:p>
            <a:r>
              <a:rPr lang="en-US" altLang="ja-JP" sz="2000" dirty="0" err="1">
                <a:latin typeface="Calibri" panose="020F0502020204030204" pitchFamily="34" charset="0"/>
                <a:ea typeface="游明朝" panose="02020400000000000000" pitchFamily="18" charset="-128"/>
              </a:rPr>
              <a:t>Lesein</a:t>
            </a:r>
            <a:r>
              <a:rPr lang="en-US" altLang="ja-JP" sz="2000" dirty="0">
                <a:latin typeface="Calibri" panose="020F0502020204030204" pitchFamily="34" charset="0"/>
                <a:ea typeface="游明朝" panose="02020400000000000000" pitchFamily="18" charset="-128"/>
              </a:rPr>
              <a:t> </a:t>
            </a:r>
            <a:r>
              <a:rPr lang="en-US" altLang="ja-JP" sz="2000" dirty="0" err="1">
                <a:latin typeface="Calibri" panose="020F0502020204030204" pitchFamily="34" charset="0"/>
                <a:ea typeface="游明朝" panose="02020400000000000000" pitchFamily="18" charset="-128"/>
              </a:rPr>
              <a:t>Mutunkei</a:t>
            </a:r>
            <a:endParaRPr lang="ja-JP" altLang="en-US" sz="2000" dirty="0"/>
          </a:p>
        </p:txBody>
      </p:sp>
      <p:pic>
        <p:nvPicPr>
          <p:cNvPr id="1028" name="Picture 4" descr="2019 in Hamburg: Luisa Neubauer, deutsche Klimaaktivistin und eine der Hauptorganisatorinnen des Schulstreiks Fridays for Future, und Greta Thunberg. Die schwedische Klimaaktivistin war erstmals für einen Schulstreik für mehr Klimaschutz nach Deutschland gekommen."/>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5194" t="4666" r="16570"/>
          <a:stretch/>
        </p:blipFill>
        <p:spPr bwMode="auto">
          <a:xfrm>
            <a:off x="4234685" y="0"/>
            <a:ext cx="1646407" cy="1810871"/>
          </a:xfrm>
          <a:prstGeom prst="rect">
            <a:avLst/>
          </a:prstGeom>
          <a:noFill/>
          <a:extLst>
            <a:ext uri="{909E8E84-426E-40DD-AFC4-6F175D3DCCD1}">
              <a14:hiddenFill xmlns:a14="http://schemas.microsoft.com/office/drawing/2010/main">
                <a:solidFill>
                  <a:srgbClr val="FFFFFF"/>
                </a:solidFill>
              </a14:hiddenFill>
            </a:ext>
          </a:extLst>
        </p:spPr>
      </p:pic>
      <p:sp>
        <p:nvSpPr>
          <p:cNvPr id="16" name="正方形/長方形 15"/>
          <p:cNvSpPr/>
          <p:nvPr/>
        </p:nvSpPr>
        <p:spPr>
          <a:xfrm>
            <a:off x="19643" y="0"/>
            <a:ext cx="1806905" cy="400110"/>
          </a:xfrm>
          <a:prstGeom prst="rect">
            <a:avLst/>
          </a:prstGeom>
        </p:spPr>
        <p:txBody>
          <a:bodyPr wrap="none">
            <a:spAutoFit/>
          </a:bodyPr>
          <a:lstStyle/>
          <a:p>
            <a:r>
              <a:rPr lang="en-US" altLang="ja-JP" sz="2000" dirty="0" smtClean="0">
                <a:latin typeface="Calibri" panose="020F0502020204030204" pitchFamily="34" charset="0"/>
                <a:ea typeface="游明朝" panose="02020400000000000000" pitchFamily="18" charset="-128"/>
                <a:cs typeface="Calibri" panose="020F0502020204030204" pitchFamily="34" charset="0"/>
              </a:rPr>
              <a:t>Luisa </a:t>
            </a:r>
            <a:r>
              <a:rPr lang="en-US" altLang="ja-JP" sz="2000" dirty="0" err="1" smtClean="0">
                <a:latin typeface="Calibri" panose="020F0502020204030204" pitchFamily="34" charset="0"/>
                <a:ea typeface="游明朝" panose="02020400000000000000" pitchFamily="18" charset="-128"/>
                <a:cs typeface="Calibri" panose="020F0502020204030204" pitchFamily="34" charset="0"/>
              </a:rPr>
              <a:t>Neubauer</a:t>
            </a:r>
            <a:endParaRPr lang="ja-JP" altLang="en-US" sz="2000" dirty="0">
              <a:latin typeface="Calibri" panose="020F0502020204030204" pitchFamily="34" charset="0"/>
              <a:cs typeface="Calibri" panose="020F0502020204030204" pitchFamily="34" charset="0"/>
            </a:endParaRPr>
          </a:p>
        </p:txBody>
      </p:sp>
      <p:sp>
        <p:nvSpPr>
          <p:cNvPr id="19" name="正方形/長方形 18"/>
          <p:cNvSpPr/>
          <p:nvPr/>
        </p:nvSpPr>
        <p:spPr>
          <a:xfrm>
            <a:off x="0" y="3374922"/>
            <a:ext cx="1494320" cy="400110"/>
          </a:xfrm>
          <a:prstGeom prst="rect">
            <a:avLst/>
          </a:prstGeom>
        </p:spPr>
        <p:txBody>
          <a:bodyPr wrap="none">
            <a:spAutoFit/>
          </a:bodyPr>
          <a:lstStyle/>
          <a:p>
            <a:r>
              <a:rPr lang="en-US" altLang="ja-JP" sz="2000" dirty="0" smtClean="0">
                <a:latin typeface="Calibri" panose="020F0502020204030204" pitchFamily="34" charset="0"/>
                <a:ea typeface="游明朝" panose="02020400000000000000" pitchFamily="18" charset="-128"/>
                <a:cs typeface="Calibri" panose="020F0502020204030204" pitchFamily="34" charset="0"/>
              </a:rPr>
              <a:t>Mitzi </a:t>
            </a:r>
            <a:r>
              <a:rPr lang="en-US" altLang="ja-JP" sz="2000" dirty="0" err="1" smtClean="0">
                <a:latin typeface="Calibri" panose="020F0502020204030204" pitchFamily="34" charset="0"/>
                <a:ea typeface="游明朝" panose="02020400000000000000" pitchFamily="18" charset="-128"/>
                <a:cs typeface="Calibri" panose="020F0502020204030204" pitchFamily="34" charset="0"/>
              </a:rPr>
              <a:t>Jonelle</a:t>
            </a:r>
            <a:endParaRPr lang="ja-JP" altLang="en-US" sz="2000" dirty="0">
              <a:latin typeface="Calibri" panose="020F0502020204030204" pitchFamily="34" charset="0"/>
              <a:cs typeface="Calibri" panose="020F0502020204030204" pitchFamily="34" charset="0"/>
            </a:endParaRPr>
          </a:p>
        </p:txBody>
      </p:sp>
      <p:cxnSp>
        <p:nvCxnSpPr>
          <p:cNvPr id="15" name="直線コネクタ 14"/>
          <p:cNvCxnSpPr/>
          <p:nvPr/>
        </p:nvCxnSpPr>
        <p:spPr>
          <a:xfrm>
            <a:off x="5880847" y="0"/>
            <a:ext cx="0" cy="6858000"/>
          </a:xfrm>
          <a:prstGeom prst="line">
            <a:avLst/>
          </a:prstGeom>
          <a:ln w="38100"/>
        </p:spPr>
        <p:style>
          <a:lnRef idx="1">
            <a:schemeClr val="dk1"/>
          </a:lnRef>
          <a:fillRef idx="0">
            <a:schemeClr val="dk1"/>
          </a:fillRef>
          <a:effectRef idx="0">
            <a:schemeClr val="dk1"/>
          </a:effectRef>
          <a:fontRef idx="minor">
            <a:schemeClr val="tx1"/>
          </a:fontRef>
        </p:style>
      </p:cxnSp>
      <p:cxnSp>
        <p:nvCxnSpPr>
          <p:cNvPr id="24" name="直線コネクタ 23"/>
          <p:cNvCxnSpPr/>
          <p:nvPr/>
        </p:nvCxnSpPr>
        <p:spPr>
          <a:xfrm>
            <a:off x="0" y="3333344"/>
            <a:ext cx="12192000" cy="12971"/>
          </a:xfrm>
          <a:prstGeom prst="line">
            <a:avLst/>
          </a:prstGeom>
          <a:ln w="38100"/>
        </p:spPr>
        <p:style>
          <a:lnRef idx="1">
            <a:schemeClr val="dk1"/>
          </a:lnRef>
          <a:fillRef idx="0">
            <a:schemeClr val="dk1"/>
          </a:fillRef>
          <a:effectRef idx="0">
            <a:schemeClr val="dk1"/>
          </a:effectRef>
          <a:fontRef idx="minor">
            <a:schemeClr val="tx1"/>
          </a:fontRef>
        </p:style>
      </p:cxnSp>
      <p:sp>
        <p:nvSpPr>
          <p:cNvPr id="2" name="正方形/長方形 21"/>
          <p:cNvSpPr/>
          <p:nvPr/>
        </p:nvSpPr>
        <p:spPr>
          <a:xfrm>
            <a:off x="0" y="366662"/>
            <a:ext cx="1664045" cy="400110"/>
          </a:xfrm>
          <a:prstGeom prst="rect">
            <a:avLst/>
          </a:prstGeom>
        </p:spPr>
        <p:txBody>
          <a:bodyPr wrap="none">
            <a:spAutoFit/>
          </a:bodyPr>
          <a:lstStyle/>
          <a:p>
            <a:r>
              <a:rPr lang="en-US" altLang="ja-JP" sz="2000" b="0" i="0" dirty="0" smtClean="0">
                <a:solidFill>
                  <a:srgbClr val="202122"/>
                </a:solidFill>
                <a:effectLst/>
                <a:latin typeface="Calibri" panose="020F0502020204030204" pitchFamily="34" charset="0"/>
                <a:cs typeface="Calibri" panose="020F0502020204030204" pitchFamily="34" charset="0"/>
              </a:rPr>
              <a:t>Actions taken:</a:t>
            </a:r>
            <a:endParaRPr lang="ja-JP" altLang="en-US" sz="2000" dirty="0">
              <a:latin typeface="Calibri" panose="020F0502020204030204" pitchFamily="34" charset="0"/>
              <a:cs typeface="Calibri" panose="020F0502020204030204" pitchFamily="34" charset="0"/>
            </a:endParaRPr>
          </a:p>
        </p:txBody>
      </p:sp>
      <p:sp>
        <p:nvSpPr>
          <p:cNvPr id="3" name="正方形/長方形 22"/>
          <p:cNvSpPr/>
          <p:nvPr/>
        </p:nvSpPr>
        <p:spPr>
          <a:xfrm>
            <a:off x="5944324" y="357697"/>
            <a:ext cx="1664045" cy="400110"/>
          </a:xfrm>
          <a:prstGeom prst="rect">
            <a:avLst/>
          </a:prstGeom>
        </p:spPr>
        <p:txBody>
          <a:bodyPr wrap="none">
            <a:spAutoFit/>
          </a:bodyPr>
          <a:lstStyle/>
          <a:p>
            <a:r>
              <a:rPr lang="en-US" altLang="ja-JP" sz="2000" b="0" i="0" dirty="0" smtClean="0">
                <a:solidFill>
                  <a:srgbClr val="202122"/>
                </a:solidFill>
                <a:effectLst/>
                <a:latin typeface="Calibri" panose="020F0502020204030204" pitchFamily="34" charset="0"/>
                <a:cs typeface="Calibri" panose="020F0502020204030204" pitchFamily="34" charset="0"/>
              </a:rPr>
              <a:t>Actions taken:</a:t>
            </a:r>
            <a:endParaRPr lang="ja-JP" altLang="en-US" sz="2000" dirty="0">
              <a:latin typeface="Calibri" panose="020F0502020204030204" pitchFamily="34" charset="0"/>
              <a:cs typeface="Calibri" panose="020F0502020204030204" pitchFamily="34" charset="0"/>
            </a:endParaRPr>
          </a:p>
        </p:txBody>
      </p:sp>
      <p:sp>
        <p:nvSpPr>
          <p:cNvPr id="4" name="正方形/長方形 24"/>
          <p:cNvSpPr/>
          <p:nvPr/>
        </p:nvSpPr>
        <p:spPr>
          <a:xfrm>
            <a:off x="0" y="3768478"/>
            <a:ext cx="1664045" cy="400110"/>
          </a:xfrm>
          <a:prstGeom prst="rect">
            <a:avLst/>
          </a:prstGeom>
        </p:spPr>
        <p:txBody>
          <a:bodyPr wrap="none">
            <a:spAutoFit/>
          </a:bodyPr>
          <a:lstStyle/>
          <a:p>
            <a:r>
              <a:rPr lang="en-US" altLang="ja-JP" sz="2000" b="0" i="0" dirty="0" smtClean="0">
                <a:solidFill>
                  <a:srgbClr val="202122"/>
                </a:solidFill>
                <a:effectLst/>
                <a:latin typeface="Calibri" panose="020F0502020204030204" pitchFamily="34" charset="0"/>
                <a:cs typeface="Calibri" panose="020F0502020204030204" pitchFamily="34" charset="0"/>
              </a:rPr>
              <a:t>Actions taken:</a:t>
            </a:r>
            <a:endParaRPr lang="ja-JP" altLang="en-US" sz="2000" dirty="0">
              <a:latin typeface="Calibri" panose="020F0502020204030204" pitchFamily="34" charset="0"/>
              <a:cs typeface="Calibri" panose="020F0502020204030204" pitchFamily="34" charset="0"/>
            </a:endParaRPr>
          </a:p>
        </p:txBody>
      </p:sp>
      <p:sp>
        <p:nvSpPr>
          <p:cNvPr id="7" name="正方形/長方形 25"/>
          <p:cNvSpPr/>
          <p:nvPr/>
        </p:nvSpPr>
        <p:spPr>
          <a:xfrm>
            <a:off x="5908465" y="3777444"/>
            <a:ext cx="1664045" cy="400110"/>
          </a:xfrm>
          <a:prstGeom prst="rect">
            <a:avLst/>
          </a:prstGeom>
        </p:spPr>
        <p:txBody>
          <a:bodyPr wrap="none">
            <a:spAutoFit/>
          </a:bodyPr>
          <a:lstStyle/>
          <a:p>
            <a:r>
              <a:rPr lang="en-US" altLang="ja-JP" sz="2000" b="0" i="0" dirty="0" smtClean="0">
                <a:solidFill>
                  <a:srgbClr val="202122"/>
                </a:solidFill>
                <a:effectLst/>
                <a:latin typeface="Calibri" panose="020F0502020204030204" pitchFamily="34" charset="0"/>
                <a:cs typeface="Calibri" panose="020F0502020204030204" pitchFamily="34" charset="0"/>
              </a:rPr>
              <a:t>Actions taken:</a:t>
            </a:r>
            <a:endParaRPr lang="ja-JP" altLang="en-US" sz="2000" dirty="0">
              <a:latin typeface="Calibri" panose="020F0502020204030204" pitchFamily="34" charset="0"/>
              <a:cs typeface="Calibri" panose="020F0502020204030204" pitchFamily="34" charset="0"/>
            </a:endParaRPr>
          </a:p>
        </p:txBody>
      </p:sp>
      <p:sp>
        <p:nvSpPr>
          <p:cNvPr id="8" name="正方形/長方形 26"/>
          <p:cNvSpPr/>
          <p:nvPr/>
        </p:nvSpPr>
        <p:spPr>
          <a:xfrm>
            <a:off x="0" y="1827911"/>
            <a:ext cx="1111523" cy="400110"/>
          </a:xfrm>
          <a:prstGeom prst="rect">
            <a:avLst/>
          </a:prstGeom>
        </p:spPr>
        <p:txBody>
          <a:bodyPr wrap="none">
            <a:spAutoFit/>
          </a:bodyPr>
          <a:lstStyle/>
          <a:p>
            <a:r>
              <a:rPr lang="en-US" altLang="ja-JP" sz="2000" b="0" i="0" dirty="0" smtClean="0">
                <a:solidFill>
                  <a:srgbClr val="202122"/>
                </a:solidFill>
                <a:effectLst/>
                <a:latin typeface="Calibri" panose="020F0502020204030204" pitchFamily="34" charset="0"/>
                <a:cs typeface="Calibri" panose="020F0502020204030204" pitchFamily="34" charset="0"/>
              </a:rPr>
              <a:t>Reasons:</a:t>
            </a:r>
            <a:endParaRPr lang="ja-JP" altLang="en-US" sz="2000" dirty="0">
              <a:latin typeface="Calibri" panose="020F0502020204030204" pitchFamily="34" charset="0"/>
              <a:cs typeface="Calibri" panose="020F0502020204030204" pitchFamily="34" charset="0"/>
            </a:endParaRPr>
          </a:p>
        </p:txBody>
      </p:sp>
      <p:sp>
        <p:nvSpPr>
          <p:cNvPr id="9" name="正方形/長方形 30"/>
          <p:cNvSpPr/>
          <p:nvPr/>
        </p:nvSpPr>
        <p:spPr>
          <a:xfrm>
            <a:off x="5971217" y="1818946"/>
            <a:ext cx="1111523" cy="400110"/>
          </a:xfrm>
          <a:prstGeom prst="rect">
            <a:avLst/>
          </a:prstGeom>
        </p:spPr>
        <p:txBody>
          <a:bodyPr wrap="none">
            <a:spAutoFit/>
          </a:bodyPr>
          <a:lstStyle/>
          <a:p>
            <a:r>
              <a:rPr lang="en-US" altLang="ja-JP" sz="2000" b="0" i="0" dirty="0" smtClean="0">
                <a:solidFill>
                  <a:srgbClr val="202122"/>
                </a:solidFill>
                <a:effectLst/>
                <a:latin typeface="Calibri" panose="020F0502020204030204" pitchFamily="34" charset="0"/>
                <a:cs typeface="Calibri" panose="020F0502020204030204" pitchFamily="34" charset="0"/>
              </a:rPr>
              <a:t>Reasons:</a:t>
            </a:r>
            <a:endParaRPr lang="ja-JP" altLang="en-US" sz="2000" dirty="0">
              <a:latin typeface="Calibri" panose="020F0502020204030204" pitchFamily="34" charset="0"/>
              <a:cs typeface="Calibri" panose="020F0502020204030204" pitchFamily="34" charset="0"/>
            </a:endParaRPr>
          </a:p>
        </p:txBody>
      </p:sp>
      <p:sp>
        <p:nvSpPr>
          <p:cNvPr id="12" name="正方形/長方形 31"/>
          <p:cNvSpPr/>
          <p:nvPr/>
        </p:nvSpPr>
        <p:spPr>
          <a:xfrm>
            <a:off x="0" y="4893840"/>
            <a:ext cx="1111523" cy="400110"/>
          </a:xfrm>
          <a:prstGeom prst="rect">
            <a:avLst/>
          </a:prstGeom>
        </p:spPr>
        <p:txBody>
          <a:bodyPr wrap="none">
            <a:spAutoFit/>
          </a:bodyPr>
          <a:lstStyle/>
          <a:p>
            <a:r>
              <a:rPr lang="en-US" altLang="ja-JP" sz="2000" b="0" i="0" dirty="0" smtClean="0">
                <a:solidFill>
                  <a:srgbClr val="202122"/>
                </a:solidFill>
                <a:effectLst/>
                <a:latin typeface="Calibri" panose="020F0502020204030204" pitchFamily="34" charset="0"/>
                <a:cs typeface="Calibri" panose="020F0502020204030204" pitchFamily="34" charset="0"/>
              </a:rPr>
              <a:t>Reasons:</a:t>
            </a:r>
            <a:endParaRPr lang="ja-JP" altLang="en-US" sz="2000" dirty="0">
              <a:latin typeface="Calibri" panose="020F0502020204030204" pitchFamily="34" charset="0"/>
              <a:cs typeface="Calibri" panose="020F0502020204030204" pitchFamily="34" charset="0"/>
            </a:endParaRPr>
          </a:p>
        </p:txBody>
      </p:sp>
      <p:sp>
        <p:nvSpPr>
          <p:cNvPr id="13" name="正方形/長方形 32"/>
          <p:cNvSpPr/>
          <p:nvPr/>
        </p:nvSpPr>
        <p:spPr>
          <a:xfrm>
            <a:off x="5917429" y="5082099"/>
            <a:ext cx="1111523" cy="400110"/>
          </a:xfrm>
          <a:prstGeom prst="rect">
            <a:avLst/>
          </a:prstGeom>
        </p:spPr>
        <p:txBody>
          <a:bodyPr wrap="none">
            <a:spAutoFit/>
          </a:bodyPr>
          <a:lstStyle/>
          <a:p>
            <a:r>
              <a:rPr lang="en-US" altLang="ja-JP" sz="2000" b="0" i="0" dirty="0" smtClean="0">
                <a:solidFill>
                  <a:srgbClr val="202122"/>
                </a:solidFill>
                <a:effectLst/>
                <a:latin typeface="Calibri" panose="020F0502020204030204" pitchFamily="34" charset="0"/>
                <a:cs typeface="Calibri" panose="020F0502020204030204" pitchFamily="34" charset="0"/>
              </a:rPr>
              <a:t>Reasons:</a:t>
            </a:r>
            <a:endParaRPr lang="ja-JP" altLang="en-US" sz="2000" dirty="0">
              <a:latin typeface="Calibri" panose="020F0502020204030204" pitchFamily="34" charset="0"/>
              <a:cs typeface="Calibri" panose="020F0502020204030204" pitchFamily="34" charset="0"/>
            </a:endParaRPr>
          </a:p>
        </p:txBody>
      </p:sp>
      <p:sp>
        <p:nvSpPr>
          <p:cNvPr id="14" name="正方形/長方形 33"/>
          <p:cNvSpPr/>
          <p:nvPr/>
        </p:nvSpPr>
        <p:spPr>
          <a:xfrm>
            <a:off x="0" y="2894710"/>
            <a:ext cx="1609030" cy="400110"/>
          </a:xfrm>
          <a:prstGeom prst="rect">
            <a:avLst/>
          </a:prstGeom>
        </p:spPr>
        <p:txBody>
          <a:bodyPr wrap="none">
            <a:spAutoFit/>
          </a:bodyPr>
          <a:lstStyle/>
          <a:p>
            <a:r>
              <a:rPr lang="en-US" altLang="ja-JP" sz="2000" b="0" i="0" dirty="0" smtClean="0">
                <a:solidFill>
                  <a:srgbClr val="202122"/>
                </a:solidFill>
                <a:effectLst/>
                <a:latin typeface="Calibri" panose="020F0502020204030204" pitchFamily="34" charset="0"/>
                <a:cs typeface="Calibri" panose="020F0502020204030204" pitchFamily="34" charset="0"/>
              </a:rPr>
              <a:t>Impact Score:</a:t>
            </a:r>
            <a:endParaRPr lang="ja-JP" altLang="en-US" sz="2000" dirty="0">
              <a:latin typeface="Calibri" panose="020F0502020204030204" pitchFamily="34" charset="0"/>
              <a:cs typeface="Calibri" panose="020F0502020204030204" pitchFamily="34" charset="0"/>
            </a:endParaRPr>
          </a:p>
        </p:txBody>
      </p:sp>
      <p:sp>
        <p:nvSpPr>
          <p:cNvPr id="17" name="正方形/長方形 34"/>
          <p:cNvSpPr/>
          <p:nvPr/>
        </p:nvSpPr>
        <p:spPr>
          <a:xfrm>
            <a:off x="5907741" y="2921604"/>
            <a:ext cx="1609030" cy="400110"/>
          </a:xfrm>
          <a:prstGeom prst="rect">
            <a:avLst/>
          </a:prstGeom>
        </p:spPr>
        <p:txBody>
          <a:bodyPr wrap="none">
            <a:spAutoFit/>
          </a:bodyPr>
          <a:lstStyle/>
          <a:p>
            <a:r>
              <a:rPr lang="en-US" altLang="ja-JP" sz="2000" b="0" i="0" dirty="0" smtClean="0">
                <a:solidFill>
                  <a:srgbClr val="202122"/>
                </a:solidFill>
                <a:effectLst/>
                <a:latin typeface="Calibri" panose="020F0502020204030204" pitchFamily="34" charset="0"/>
                <a:cs typeface="Calibri" panose="020F0502020204030204" pitchFamily="34" charset="0"/>
              </a:rPr>
              <a:t>Impact Score:</a:t>
            </a:r>
            <a:endParaRPr lang="ja-JP" altLang="en-US" sz="2000" dirty="0">
              <a:latin typeface="Calibri" panose="020F0502020204030204" pitchFamily="34" charset="0"/>
              <a:cs typeface="Calibri" panose="020F0502020204030204" pitchFamily="34" charset="0"/>
            </a:endParaRPr>
          </a:p>
        </p:txBody>
      </p:sp>
      <p:sp>
        <p:nvSpPr>
          <p:cNvPr id="18" name="正方形/長方形 35"/>
          <p:cNvSpPr/>
          <p:nvPr/>
        </p:nvSpPr>
        <p:spPr>
          <a:xfrm>
            <a:off x="0" y="6457890"/>
            <a:ext cx="1609030" cy="400110"/>
          </a:xfrm>
          <a:prstGeom prst="rect">
            <a:avLst/>
          </a:prstGeom>
        </p:spPr>
        <p:txBody>
          <a:bodyPr wrap="none">
            <a:spAutoFit/>
          </a:bodyPr>
          <a:lstStyle/>
          <a:p>
            <a:r>
              <a:rPr lang="en-US" altLang="ja-JP" sz="2000" b="0" i="0" dirty="0" smtClean="0">
                <a:solidFill>
                  <a:srgbClr val="202122"/>
                </a:solidFill>
                <a:effectLst/>
                <a:latin typeface="Calibri" panose="020F0502020204030204" pitchFamily="34" charset="0"/>
                <a:cs typeface="Calibri" panose="020F0502020204030204" pitchFamily="34" charset="0"/>
              </a:rPr>
              <a:t>Impact Score:</a:t>
            </a:r>
            <a:endParaRPr lang="ja-JP" altLang="en-US" sz="2000" dirty="0">
              <a:latin typeface="Calibri" panose="020F0502020204030204" pitchFamily="34" charset="0"/>
              <a:cs typeface="Calibri" panose="020F0502020204030204" pitchFamily="34" charset="0"/>
            </a:endParaRPr>
          </a:p>
        </p:txBody>
      </p:sp>
      <p:sp>
        <p:nvSpPr>
          <p:cNvPr id="20" name="正方形/長方形 36"/>
          <p:cNvSpPr/>
          <p:nvPr/>
        </p:nvSpPr>
        <p:spPr>
          <a:xfrm>
            <a:off x="5907741" y="6457890"/>
            <a:ext cx="1609030" cy="400110"/>
          </a:xfrm>
          <a:prstGeom prst="rect">
            <a:avLst/>
          </a:prstGeom>
        </p:spPr>
        <p:txBody>
          <a:bodyPr wrap="none">
            <a:spAutoFit/>
          </a:bodyPr>
          <a:lstStyle/>
          <a:p>
            <a:r>
              <a:rPr lang="en-US" altLang="ja-JP" sz="2000" b="0" i="0" dirty="0" smtClean="0">
                <a:solidFill>
                  <a:srgbClr val="202122"/>
                </a:solidFill>
                <a:effectLst/>
                <a:latin typeface="Calibri" panose="020F0502020204030204" pitchFamily="34" charset="0"/>
                <a:cs typeface="Calibri" panose="020F0502020204030204" pitchFamily="34" charset="0"/>
              </a:rPr>
              <a:t>Impact Score:</a:t>
            </a:r>
            <a:endParaRPr lang="ja-JP" altLang="en-US" sz="2000" dirty="0">
              <a:latin typeface="Calibri" panose="020F0502020204030204" pitchFamily="34" charset="0"/>
              <a:cs typeface="Calibri" panose="020F0502020204030204" pitchFamily="34" charset="0"/>
            </a:endParaRPr>
          </a:p>
        </p:txBody>
      </p:sp>
      <p:sp>
        <p:nvSpPr>
          <p:cNvPr id="31" name="正方形/長方形 33"/>
          <p:cNvSpPr/>
          <p:nvPr/>
        </p:nvSpPr>
        <p:spPr>
          <a:xfrm>
            <a:off x="3568390" y="2894710"/>
            <a:ext cx="1865254" cy="400110"/>
          </a:xfrm>
          <a:prstGeom prst="rect">
            <a:avLst/>
          </a:prstGeom>
        </p:spPr>
        <p:txBody>
          <a:bodyPr wrap="none">
            <a:spAutoFit/>
          </a:bodyPr>
          <a:lstStyle/>
          <a:p>
            <a:r>
              <a:rPr lang="en-US" altLang="ja-JP" sz="2000" b="1" i="0" dirty="0" smtClean="0">
                <a:solidFill>
                  <a:srgbClr val="202122"/>
                </a:solidFill>
                <a:effectLst/>
                <a:latin typeface="Calibri" panose="020F0502020204030204" pitchFamily="34" charset="0"/>
                <a:cs typeface="Calibri" panose="020F0502020204030204" pitchFamily="34" charset="0"/>
              </a:rPr>
              <a:t>Difficulty Score:</a:t>
            </a:r>
            <a:endParaRPr lang="ja-JP" altLang="en-US" sz="2000" b="1" dirty="0">
              <a:latin typeface="Calibri" panose="020F0502020204030204" pitchFamily="34" charset="0"/>
              <a:cs typeface="Calibri" panose="020F0502020204030204" pitchFamily="34" charset="0"/>
            </a:endParaRPr>
          </a:p>
        </p:txBody>
      </p:sp>
      <p:sp>
        <p:nvSpPr>
          <p:cNvPr id="32" name="正方形/長方形 33"/>
          <p:cNvSpPr/>
          <p:nvPr/>
        </p:nvSpPr>
        <p:spPr>
          <a:xfrm>
            <a:off x="9494060" y="2957463"/>
            <a:ext cx="1865254" cy="400110"/>
          </a:xfrm>
          <a:prstGeom prst="rect">
            <a:avLst/>
          </a:prstGeom>
        </p:spPr>
        <p:txBody>
          <a:bodyPr wrap="none">
            <a:spAutoFit/>
          </a:bodyPr>
          <a:lstStyle/>
          <a:p>
            <a:r>
              <a:rPr lang="en-US" altLang="ja-JP" sz="2000" b="1" i="0" dirty="0" smtClean="0">
                <a:solidFill>
                  <a:srgbClr val="202122"/>
                </a:solidFill>
                <a:effectLst/>
                <a:latin typeface="Calibri" panose="020F0502020204030204" pitchFamily="34" charset="0"/>
                <a:cs typeface="Calibri" panose="020F0502020204030204" pitchFamily="34" charset="0"/>
              </a:rPr>
              <a:t>Difficulty Score:</a:t>
            </a:r>
            <a:endParaRPr lang="ja-JP" altLang="en-US" sz="2000" b="1" dirty="0">
              <a:latin typeface="Calibri" panose="020F0502020204030204" pitchFamily="34" charset="0"/>
              <a:cs typeface="Calibri" panose="020F0502020204030204" pitchFamily="34" charset="0"/>
            </a:endParaRPr>
          </a:p>
        </p:txBody>
      </p:sp>
      <p:sp>
        <p:nvSpPr>
          <p:cNvPr id="33" name="正方形/長方形 33"/>
          <p:cNvSpPr/>
          <p:nvPr/>
        </p:nvSpPr>
        <p:spPr>
          <a:xfrm>
            <a:off x="3568390" y="6457890"/>
            <a:ext cx="1865254" cy="400110"/>
          </a:xfrm>
          <a:prstGeom prst="rect">
            <a:avLst/>
          </a:prstGeom>
        </p:spPr>
        <p:txBody>
          <a:bodyPr wrap="none">
            <a:spAutoFit/>
          </a:bodyPr>
          <a:lstStyle/>
          <a:p>
            <a:r>
              <a:rPr lang="en-US" altLang="ja-JP" sz="2000" b="1" i="0" dirty="0" smtClean="0">
                <a:solidFill>
                  <a:srgbClr val="202122"/>
                </a:solidFill>
                <a:effectLst/>
                <a:latin typeface="Calibri" panose="020F0502020204030204" pitchFamily="34" charset="0"/>
                <a:cs typeface="Calibri" panose="020F0502020204030204" pitchFamily="34" charset="0"/>
              </a:rPr>
              <a:t>Difficulty Score:</a:t>
            </a:r>
            <a:endParaRPr lang="ja-JP" altLang="en-US" sz="2000" b="1" dirty="0">
              <a:latin typeface="Calibri" panose="020F0502020204030204" pitchFamily="34" charset="0"/>
              <a:cs typeface="Calibri" panose="020F0502020204030204" pitchFamily="34" charset="0"/>
            </a:endParaRPr>
          </a:p>
        </p:txBody>
      </p:sp>
      <p:sp>
        <p:nvSpPr>
          <p:cNvPr id="34" name="正方形/長方形 33"/>
          <p:cNvSpPr/>
          <p:nvPr/>
        </p:nvSpPr>
        <p:spPr>
          <a:xfrm>
            <a:off x="9440272" y="6457890"/>
            <a:ext cx="1865254" cy="400110"/>
          </a:xfrm>
          <a:prstGeom prst="rect">
            <a:avLst/>
          </a:prstGeom>
        </p:spPr>
        <p:txBody>
          <a:bodyPr wrap="none">
            <a:spAutoFit/>
          </a:bodyPr>
          <a:lstStyle/>
          <a:p>
            <a:r>
              <a:rPr lang="en-US" altLang="ja-JP" sz="2000" b="1" i="0" dirty="0" smtClean="0">
                <a:solidFill>
                  <a:srgbClr val="202122"/>
                </a:solidFill>
                <a:effectLst/>
                <a:latin typeface="Calibri" panose="020F0502020204030204" pitchFamily="34" charset="0"/>
                <a:cs typeface="Calibri" panose="020F0502020204030204" pitchFamily="34" charset="0"/>
              </a:rPr>
              <a:t>Difficulty Score:</a:t>
            </a:r>
            <a:endParaRPr lang="ja-JP" altLang="en-US" sz="20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10425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p:bldP spid="13" grpId="0"/>
      <p:bldP spid="14" grpId="0"/>
      <p:bldP spid="17" grpId="0"/>
      <p:bldP spid="18" grpId="0"/>
      <p:bldP spid="20" grpId="0"/>
      <p:bldP spid="31" grpId="0"/>
      <p:bldP spid="32" grpId="0"/>
      <p:bldP spid="33" grpId="0"/>
      <p:bldP spid="3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 y="0"/>
            <a:ext cx="12192000" cy="1938992"/>
          </a:xfrm>
          <a:prstGeom prst="rect">
            <a:avLst/>
          </a:prstGeom>
        </p:spPr>
        <p:txBody>
          <a:bodyPr wrap="squar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What other actions are people taking to protect our environment (think about what you see on the news, what your family does, what your fiends do)?</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pic>
        <p:nvPicPr>
          <p:cNvPr id="6" name="図 5"/>
          <p:cNvPicPr>
            <a:picLocks noChangeAspect="1"/>
          </p:cNvPicPr>
          <p:nvPr/>
        </p:nvPicPr>
        <p:blipFill rotWithShape="1">
          <a:blip r:embed="rId3"/>
          <a:srcRect l="36833"/>
          <a:stretch/>
        </p:blipFill>
        <p:spPr>
          <a:xfrm>
            <a:off x="7271656" y="5666603"/>
            <a:ext cx="1175658" cy="1191397"/>
          </a:xfrm>
          <a:prstGeom prst="rect">
            <a:avLst/>
          </a:prstGeom>
        </p:spPr>
      </p:pic>
      <p:pic>
        <p:nvPicPr>
          <p:cNvPr id="7" name="図 6"/>
          <p:cNvPicPr>
            <a:picLocks noChangeAspect="1"/>
          </p:cNvPicPr>
          <p:nvPr/>
        </p:nvPicPr>
        <p:blipFill>
          <a:blip r:embed="rId4"/>
          <a:stretch>
            <a:fillRect/>
          </a:stretch>
        </p:blipFill>
        <p:spPr>
          <a:xfrm>
            <a:off x="8434987" y="5646057"/>
            <a:ext cx="1492541" cy="1211943"/>
          </a:xfrm>
          <a:prstGeom prst="rect">
            <a:avLst/>
          </a:prstGeom>
        </p:spPr>
      </p:pic>
      <p:pic>
        <p:nvPicPr>
          <p:cNvPr id="8" name="図 7"/>
          <p:cNvPicPr>
            <a:picLocks noChangeAspect="1"/>
          </p:cNvPicPr>
          <p:nvPr/>
        </p:nvPicPr>
        <p:blipFill>
          <a:blip r:embed="rId5"/>
          <a:stretch>
            <a:fillRect/>
          </a:stretch>
        </p:blipFill>
        <p:spPr>
          <a:xfrm>
            <a:off x="9909347" y="5624924"/>
            <a:ext cx="1121512" cy="1233076"/>
          </a:xfrm>
          <a:prstGeom prst="rect">
            <a:avLst/>
          </a:prstGeom>
        </p:spPr>
      </p:pic>
      <p:pic>
        <p:nvPicPr>
          <p:cNvPr id="9" name="図 8"/>
          <p:cNvPicPr>
            <a:picLocks noChangeAspect="1"/>
          </p:cNvPicPr>
          <p:nvPr/>
        </p:nvPicPr>
        <p:blipFill>
          <a:blip r:embed="rId6"/>
          <a:stretch>
            <a:fillRect/>
          </a:stretch>
        </p:blipFill>
        <p:spPr>
          <a:xfrm>
            <a:off x="11014848" y="5631543"/>
            <a:ext cx="1177152" cy="1226457"/>
          </a:xfrm>
          <a:prstGeom prst="rect">
            <a:avLst/>
          </a:prstGeom>
        </p:spPr>
      </p:pic>
      <p:pic>
        <p:nvPicPr>
          <p:cNvPr id="10" name="図 9"/>
          <p:cNvPicPr>
            <a:picLocks noChangeAspect="1"/>
          </p:cNvPicPr>
          <p:nvPr/>
        </p:nvPicPr>
        <p:blipFill>
          <a:blip r:embed="rId7"/>
          <a:stretch>
            <a:fillRect/>
          </a:stretch>
        </p:blipFill>
        <p:spPr>
          <a:xfrm>
            <a:off x="6183085" y="5654252"/>
            <a:ext cx="1126087" cy="1203748"/>
          </a:xfrm>
          <a:prstGeom prst="rect">
            <a:avLst/>
          </a:prstGeom>
        </p:spPr>
      </p:pic>
      <p:pic>
        <p:nvPicPr>
          <p:cNvPr id="11" name="図 10"/>
          <p:cNvPicPr>
            <a:picLocks noChangeAspect="1"/>
          </p:cNvPicPr>
          <p:nvPr/>
        </p:nvPicPr>
        <p:blipFill>
          <a:blip r:embed="rId8"/>
          <a:stretch>
            <a:fillRect/>
          </a:stretch>
        </p:blipFill>
        <p:spPr>
          <a:xfrm>
            <a:off x="5059201" y="5660571"/>
            <a:ext cx="1119596" cy="1197429"/>
          </a:xfrm>
          <a:prstGeom prst="rect">
            <a:avLst/>
          </a:prstGeom>
        </p:spPr>
      </p:pic>
      <p:pic>
        <p:nvPicPr>
          <p:cNvPr id="12" name="図 11"/>
          <p:cNvPicPr>
            <a:picLocks noChangeAspect="1"/>
          </p:cNvPicPr>
          <p:nvPr/>
        </p:nvPicPr>
        <p:blipFill>
          <a:blip r:embed="rId9"/>
          <a:stretch>
            <a:fillRect/>
          </a:stretch>
        </p:blipFill>
        <p:spPr>
          <a:xfrm>
            <a:off x="3760449" y="5675084"/>
            <a:ext cx="1301792" cy="1197429"/>
          </a:xfrm>
          <a:prstGeom prst="rect">
            <a:avLst/>
          </a:prstGeom>
        </p:spPr>
      </p:pic>
      <p:pic>
        <p:nvPicPr>
          <p:cNvPr id="13" name="図 12"/>
          <p:cNvPicPr>
            <a:picLocks noChangeAspect="1"/>
          </p:cNvPicPr>
          <p:nvPr/>
        </p:nvPicPr>
        <p:blipFill>
          <a:blip r:embed="rId10"/>
          <a:stretch>
            <a:fillRect/>
          </a:stretch>
        </p:blipFill>
        <p:spPr>
          <a:xfrm>
            <a:off x="2598057" y="5658985"/>
            <a:ext cx="1192803" cy="1199016"/>
          </a:xfrm>
          <a:prstGeom prst="rect">
            <a:avLst/>
          </a:prstGeom>
        </p:spPr>
      </p:pic>
      <p:pic>
        <p:nvPicPr>
          <p:cNvPr id="14" name="図 13"/>
          <p:cNvPicPr>
            <a:picLocks noChangeAspect="1"/>
          </p:cNvPicPr>
          <p:nvPr/>
        </p:nvPicPr>
        <p:blipFill>
          <a:blip r:embed="rId11"/>
          <a:stretch>
            <a:fillRect/>
          </a:stretch>
        </p:blipFill>
        <p:spPr>
          <a:xfrm>
            <a:off x="1715654" y="5646057"/>
            <a:ext cx="928504" cy="1211943"/>
          </a:xfrm>
          <a:prstGeom prst="rect">
            <a:avLst/>
          </a:prstGeom>
        </p:spPr>
      </p:pic>
      <p:pic>
        <p:nvPicPr>
          <p:cNvPr id="15" name="図 14"/>
          <p:cNvPicPr>
            <a:picLocks noChangeAspect="1"/>
          </p:cNvPicPr>
          <p:nvPr/>
        </p:nvPicPr>
        <p:blipFill>
          <a:blip r:embed="rId12"/>
          <a:stretch>
            <a:fillRect/>
          </a:stretch>
        </p:blipFill>
        <p:spPr>
          <a:xfrm>
            <a:off x="794131" y="5631542"/>
            <a:ext cx="958543" cy="1240971"/>
          </a:xfrm>
          <a:prstGeom prst="rect">
            <a:avLst/>
          </a:prstGeom>
        </p:spPr>
      </p:pic>
      <p:pic>
        <p:nvPicPr>
          <p:cNvPr id="16" name="図 15"/>
          <p:cNvPicPr>
            <a:picLocks noChangeAspect="1"/>
          </p:cNvPicPr>
          <p:nvPr/>
        </p:nvPicPr>
        <p:blipFill rotWithShape="1">
          <a:blip r:embed="rId6"/>
          <a:srcRect r="17284"/>
          <a:stretch/>
        </p:blipFill>
        <p:spPr>
          <a:xfrm>
            <a:off x="0" y="5633101"/>
            <a:ext cx="972457" cy="1224899"/>
          </a:xfrm>
          <a:prstGeom prst="rect">
            <a:avLst/>
          </a:prstGeom>
        </p:spPr>
      </p:pic>
    </p:spTree>
    <p:extLst>
      <p:ext uri="{BB962C8B-B14F-4D97-AF65-F5344CB8AC3E}">
        <p14:creationId xmlns:p14="http://schemas.microsoft.com/office/powerpoint/2010/main" val="22235396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 y="0"/>
            <a:ext cx="12192000" cy="707886"/>
          </a:xfrm>
          <a:prstGeom prst="rect">
            <a:avLst/>
          </a:prstGeom>
          <a:ln w="6350">
            <a:solidFill>
              <a:schemeClr val="tx1"/>
            </a:solidFill>
          </a:ln>
        </p:spPr>
        <p:txBody>
          <a:bodyPr wrap="squar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ACTION              versus          CAMPAIGN</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cxnSp>
        <p:nvCxnSpPr>
          <p:cNvPr id="6" name="直線コネクタ 5"/>
          <p:cNvCxnSpPr>
            <a:stCxn id="4" idx="2"/>
          </p:cNvCxnSpPr>
          <p:nvPr/>
        </p:nvCxnSpPr>
        <p:spPr>
          <a:xfrm>
            <a:off x="6096001" y="707886"/>
            <a:ext cx="43542" cy="615011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 name="正方形/長方形 6"/>
          <p:cNvSpPr/>
          <p:nvPr/>
        </p:nvSpPr>
        <p:spPr>
          <a:xfrm>
            <a:off x="10586176" y="0"/>
            <a:ext cx="1605824" cy="400110"/>
          </a:xfrm>
          <a:prstGeom prst="rect">
            <a:avLst/>
          </a:prstGeom>
        </p:spPr>
        <p:txBody>
          <a:bodyPr wrap="none">
            <a:spAutoFit/>
          </a:bodyPr>
          <a:lstStyle/>
          <a:p>
            <a:r>
              <a:rPr lang="en-US" altLang="ja-JP" sz="2000" dirty="0">
                <a:latin typeface="Calibri" panose="020F0502020204030204" pitchFamily="34" charset="0"/>
                <a:ea typeface="游明朝" panose="02020400000000000000" pitchFamily="18" charset="-128"/>
                <a:cs typeface="Calibri" panose="020F0502020204030204" pitchFamily="34" charset="0"/>
              </a:rPr>
              <a:t>Lauren Singer</a:t>
            </a:r>
            <a:endParaRPr lang="ja-JP" altLang="en-US" sz="2000" dirty="0">
              <a:latin typeface="Calibri" panose="020F0502020204030204" pitchFamily="34" charset="0"/>
              <a:cs typeface="Calibri" panose="020F0502020204030204" pitchFamily="34" charset="0"/>
            </a:endParaRPr>
          </a:p>
        </p:txBody>
      </p:sp>
      <p:sp>
        <p:nvSpPr>
          <p:cNvPr id="8" name="正方形/長方形 7"/>
          <p:cNvSpPr/>
          <p:nvPr/>
        </p:nvSpPr>
        <p:spPr>
          <a:xfrm>
            <a:off x="10284362" y="314153"/>
            <a:ext cx="1907638" cy="400110"/>
          </a:xfrm>
          <a:prstGeom prst="rect">
            <a:avLst/>
          </a:prstGeom>
        </p:spPr>
        <p:txBody>
          <a:bodyPr wrap="none">
            <a:spAutoFit/>
          </a:bodyPr>
          <a:lstStyle/>
          <a:p>
            <a:r>
              <a:rPr lang="en-US" altLang="ja-JP" sz="2000" dirty="0" err="1">
                <a:latin typeface="Calibri" panose="020F0502020204030204" pitchFamily="34" charset="0"/>
                <a:ea typeface="游明朝" panose="02020400000000000000" pitchFamily="18" charset="-128"/>
              </a:rPr>
              <a:t>Lesein</a:t>
            </a:r>
            <a:r>
              <a:rPr lang="en-US" altLang="ja-JP" sz="2000" dirty="0">
                <a:latin typeface="Calibri" panose="020F0502020204030204" pitchFamily="34" charset="0"/>
                <a:ea typeface="游明朝" panose="02020400000000000000" pitchFamily="18" charset="-128"/>
              </a:rPr>
              <a:t> </a:t>
            </a:r>
            <a:r>
              <a:rPr lang="en-US" altLang="ja-JP" sz="2000" dirty="0" err="1">
                <a:latin typeface="Calibri" panose="020F0502020204030204" pitchFamily="34" charset="0"/>
                <a:ea typeface="游明朝" panose="02020400000000000000" pitchFamily="18" charset="-128"/>
              </a:rPr>
              <a:t>Mutunkei</a:t>
            </a:r>
            <a:endParaRPr lang="ja-JP" altLang="en-US" sz="2000" dirty="0"/>
          </a:p>
        </p:txBody>
      </p:sp>
      <p:sp>
        <p:nvSpPr>
          <p:cNvPr id="9" name="正方形/長方形 8"/>
          <p:cNvSpPr/>
          <p:nvPr/>
        </p:nvSpPr>
        <p:spPr>
          <a:xfrm>
            <a:off x="0" y="0"/>
            <a:ext cx="1806905" cy="400110"/>
          </a:xfrm>
          <a:prstGeom prst="rect">
            <a:avLst/>
          </a:prstGeom>
        </p:spPr>
        <p:txBody>
          <a:bodyPr wrap="none">
            <a:spAutoFit/>
          </a:bodyPr>
          <a:lstStyle/>
          <a:p>
            <a:r>
              <a:rPr lang="en-US" altLang="ja-JP" sz="2000" dirty="0" smtClean="0">
                <a:latin typeface="Calibri" panose="020F0502020204030204" pitchFamily="34" charset="0"/>
                <a:ea typeface="游明朝" panose="02020400000000000000" pitchFamily="18" charset="-128"/>
                <a:cs typeface="Calibri" panose="020F0502020204030204" pitchFamily="34" charset="0"/>
              </a:rPr>
              <a:t>Luisa </a:t>
            </a:r>
            <a:r>
              <a:rPr lang="en-US" altLang="ja-JP" sz="2000" dirty="0" err="1" smtClean="0">
                <a:latin typeface="Calibri" panose="020F0502020204030204" pitchFamily="34" charset="0"/>
                <a:ea typeface="游明朝" panose="02020400000000000000" pitchFamily="18" charset="-128"/>
                <a:cs typeface="Calibri" panose="020F0502020204030204" pitchFamily="34" charset="0"/>
              </a:rPr>
              <a:t>Neubauer</a:t>
            </a:r>
            <a:endParaRPr lang="ja-JP" altLang="en-US" sz="2000" dirty="0">
              <a:latin typeface="Calibri" panose="020F0502020204030204" pitchFamily="34" charset="0"/>
              <a:cs typeface="Calibri" panose="020F0502020204030204" pitchFamily="34" charset="0"/>
            </a:endParaRPr>
          </a:p>
        </p:txBody>
      </p:sp>
      <p:sp>
        <p:nvSpPr>
          <p:cNvPr id="10" name="正方形/長方形 9"/>
          <p:cNvSpPr/>
          <p:nvPr/>
        </p:nvSpPr>
        <p:spPr>
          <a:xfrm>
            <a:off x="0" y="330337"/>
            <a:ext cx="1494320" cy="400110"/>
          </a:xfrm>
          <a:prstGeom prst="rect">
            <a:avLst/>
          </a:prstGeom>
        </p:spPr>
        <p:txBody>
          <a:bodyPr wrap="none">
            <a:spAutoFit/>
          </a:bodyPr>
          <a:lstStyle/>
          <a:p>
            <a:r>
              <a:rPr lang="en-US" altLang="ja-JP" sz="2000" dirty="0" smtClean="0">
                <a:latin typeface="Calibri" panose="020F0502020204030204" pitchFamily="34" charset="0"/>
                <a:ea typeface="游明朝" panose="02020400000000000000" pitchFamily="18" charset="-128"/>
                <a:cs typeface="Calibri" panose="020F0502020204030204" pitchFamily="34" charset="0"/>
              </a:rPr>
              <a:t>Mitzi </a:t>
            </a:r>
            <a:r>
              <a:rPr lang="en-US" altLang="ja-JP" sz="2000" dirty="0" err="1" smtClean="0">
                <a:latin typeface="Calibri" panose="020F0502020204030204" pitchFamily="34" charset="0"/>
                <a:ea typeface="游明朝" panose="02020400000000000000" pitchFamily="18" charset="-128"/>
                <a:cs typeface="Calibri" panose="020F0502020204030204" pitchFamily="34" charset="0"/>
              </a:rPr>
              <a:t>Jonelle</a:t>
            </a:r>
            <a:endParaRPr lang="ja-JP" altLang="en-US" sz="2000" dirty="0">
              <a:latin typeface="Calibri" panose="020F0502020204030204" pitchFamily="34" charset="0"/>
              <a:cs typeface="Calibri" panose="020F0502020204030204" pitchFamily="34" charset="0"/>
            </a:endParaRPr>
          </a:p>
        </p:txBody>
      </p:sp>
      <p:sp>
        <p:nvSpPr>
          <p:cNvPr id="2" name="正方形/長方形 1"/>
          <p:cNvSpPr/>
          <p:nvPr/>
        </p:nvSpPr>
        <p:spPr>
          <a:xfrm>
            <a:off x="89209" y="860811"/>
            <a:ext cx="5887844" cy="400110"/>
          </a:xfrm>
          <a:prstGeom prst="rect">
            <a:avLst/>
          </a:prstGeom>
        </p:spPr>
        <p:txBody>
          <a:bodyPr wrap="square">
            <a:spAutoFit/>
          </a:bodyPr>
          <a:lstStyle/>
          <a:p>
            <a:r>
              <a:rPr lang="en-US" altLang="ja-JP" sz="2000" dirty="0" smtClean="0">
                <a:latin typeface="Calibri" panose="020F0502020204030204" pitchFamily="34" charset="0"/>
                <a:cs typeface="Calibri" panose="020F0502020204030204" pitchFamily="34" charset="0"/>
              </a:rPr>
              <a:t>When an individual or group of people DO something!</a:t>
            </a:r>
            <a:endParaRPr lang="ja-JP" altLang="en-US" sz="2000" dirty="0">
              <a:latin typeface="Calibri" panose="020F0502020204030204" pitchFamily="34" charset="0"/>
              <a:cs typeface="Calibri" panose="020F0502020204030204" pitchFamily="34" charset="0"/>
            </a:endParaRPr>
          </a:p>
        </p:txBody>
      </p:sp>
      <p:sp>
        <p:nvSpPr>
          <p:cNvPr id="11" name="正方形/長方形 10"/>
          <p:cNvSpPr/>
          <p:nvPr/>
        </p:nvSpPr>
        <p:spPr>
          <a:xfrm>
            <a:off x="6390299" y="869259"/>
            <a:ext cx="5619565" cy="707886"/>
          </a:xfrm>
          <a:prstGeom prst="rect">
            <a:avLst/>
          </a:prstGeom>
        </p:spPr>
        <p:txBody>
          <a:bodyPr wrap="square">
            <a:spAutoFit/>
          </a:bodyPr>
          <a:lstStyle/>
          <a:p>
            <a:r>
              <a:rPr lang="en-US" altLang="ja-JP" sz="2000" dirty="0" smtClean="0">
                <a:latin typeface="Calibri" panose="020F0502020204030204" pitchFamily="34" charset="0"/>
                <a:cs typeface="Calibri" panose="020F0502020204030204" pitchFamily="34" charset="0"/>
              </a:rPr>
              <a:t>When an organization tries to change the </a:t>
            </a:r>
            <a:r>
              <a:rPr lang="en-US" altLang="ja-JP" sz="2000" u="sng" dirty="0" smtClean="0">
                <a:latin typeface="Calibri" panose="020F0502020204030204" pitchFamily="34" charset="0"/>
                <a:cs typeface="Calibri" panose="020F0502020204030204" pitchFamily="34" charset="0"/>
              </a:rPr>
              <a:t>behavior of people</a:t>
            </a:r>
            <a:r>
              <a:rPr lang="en-US" altLang="ja-JP" sz="2000" dirty="0" smtClean="0">
                <a:latin typeface="Calibri" panose="020F0502020204030204" pitchFamily="34" charset="0"/>
                <a:cs typeface="Calibri" panose="020F0502020204030204" pitchFamily="34" charset="0"/>
              </a:rPr>
              <a:t>!</a:t>
            </a:r>
            <a:endParaRPr lang="ja-JP" altLang="en-US" sz="2000" dirty="0">
              <a:latin typeface="Calibri" panose="020F0502020204030204" pitchFamily="34" charset="0"/>
              <a:cs typeface="Calibri" panose="020F0502020204030204" pitchFamily="34" charset="0"/>
            </a:endParaRPr>
          </a:p>
        </p:txBody>
      </p:sp>
      <p:sp>
        <p:nvSpPr>
          <p:cNvPr id="12" name="正方形/長方形 11"/>
          <p:cNvSpPr/>
          <p:nvPr/>
        </p:nvSpPr>
        <p:spPr>
          <a:xfrm>
            <a:off x="601289" y="1731818"/>
            <a:ext cx="4885111" cy="954107"/>
          </a:xfrm>
          <a:prstGeom prst="rect">
            <a:avLst/>
          </a:prstGeom>
          <a:ln w="6350">
            <a:solidFill>
              <a:schemeClr val="tx1"/>
            </a:solidFill>
          </a:ln>
        </p:spPr>
        <p:txBody>
          <a:bodyPr wrap="square">
            <a:spAutoFit/>
          </a:bodyPr>
          <a:lstStyle/>
          <a:p>
            <a:pPr algn="ctr"/>
            <a:r>
              <a:rPr lang="en-US" altLang="ja-JP" sz="2800" dirty="0" err="1">
                <a:latin typeface="Calibri" panose="020F0502020204030204" pitchFamily="34" charset="0"/>
                <a:ea typeface="游明朝" panose="02020400000000000000" pitchFamily="18" charset="-128"/>
              </a:rPr>
              <a:t>Lesein</a:t>
            </a:r>
            <a:r>
              <a:rPr lang="en-US" altLang="ja-JP" sz="2800" dirty="0">
                <a:latin typeface="Calibri" panose="020F0502020204030204" pitchFamily="34" charset="0"/>
                <a:ea typeface="游明朝" panose="02020400000000000000" pitchFamily="18" charset="-128"/>
              </a:rPr>
              <a:t> </a:t>
            </a:r>
            <a:r>
              <a:rPr lang="en-US" altLang="ja-JP" sz="2800" dirty="0" err="1" smtClean="0">
                <a:latin typeface="Calibri" panose="020F0502020204030204" pitchFamily="34" charset="0"/>
                <a:ea typeface="游明朝" panose="02020400000000000000" pitchFamily="18" charset="-128"/>
              </a:rPr>
              <a:t>Mutunkei</a:t>
            </a:r>
            <a:r>
              <a:rPr lang="en-US" altLang="ja-JP" sz="2800" kern="100" dirty="0">
                <a:latin typeface="游明朝" panose="02020400000000000000" pitchFamily="18" charset="-128"/>
                <a:ea typeface="游明朝" panose="02020400000000000000" pitchFamily="18" charset="-128"/>
                <a:cs typeface="Times New Roman" panose="02020603050405020304" pitchFamily="18" charset="0"/>
              </a:rPr>
              <a:t> </a:t>
            </a:r>
            <a:r>
              <a:rPr lang="en-US" altLang="ja-JP" sz="2800" kern="100" dirty="0" smtClean="0">
                <a:latin typeface="游明朝" panose="02020400000000000000" pitchFamily="18" charset="-128"/>
                <a:ea typeface="游明朝" panose="02020400000000000000" pitchFamily="18" charset="-128"/>
                <a:cs typeface="Times New Roman" panose="02020603050405020304" pitchFamily="18" charset="0"/>
              </a:rPr>
              <a:t>plants a tree when he scores a soccer goal</a:t>
            </a:r>
            <a:endParaRPr lang="ja-JP" altLang="en-US" sz="2800" dirty="0"/>
          </a:p>
        </p:txBody>
      </p:sp>
      <p:sp>
        <p:nvSpPr>
          <p:cNvPr id="13" name="正方形/長方形 12"/>
          <p:cNvSpPr/>
          <p:nvPr/>
        </p:nvSpPr>
        <p:spPr>
          <a:xfrm>
            <a:off x="6755478" y="1767840"/>
            <a:ext cx="4885111" cy="1815882"/>
          </a:xfrm>
          <a:prstGeom prst="rect">
            <a:avLst/>
          </a:prstGeom>
          <a:ln w="6350">
            <a:solidFill>
              <a:schemeClr val="tx1"/>
            </a:solidFill>
          </a:ln>
        </p:spPr>
        <p:txBody>
          <a:bodyPr wrap="square">
            <a:spAutoFit/>
          </a:bodyPr>
          <a:lstStyle/>
          <a:p>
            <a:pPr algn="ctr"/>
            <a:r>
              <a:rPr lang="en-US" altLang="ja-JP" sz="2800" dirty="0" err="1">
                <a:latin typeface="Calibri" panose="020F0502020204030204" pitchFamily="34" charset="0"/>
                <a:ea typeface="游明朝" panose="02020400000000000000" pitchFamily="18" charset="-128"/>
              </a:rPr>
              <a:t>Lesein</a:t>
            </a:r>
            <a:r>
              <a:rPr lang="en-US" altLang="ja-JP" sz="2800" dirty="0">
                <a:latin typeface="Calibri" panose="020F0502020204030204" pitchFamily="34" charset="0"/>
                <a:ea typeface="游明朝" panose="02020400000000000000" pitchFamily="18" charset="-128"/>
              </a:rPr>
              <a:t> </a:t>
            </a:r>
            <a:r>
              <a:rPr lang="en-US" altLang="ja-JP" sz="2800" dirty="0" err="1" smtClean="0">
                <a:latin typeface="Calibri" panose="020F0502020204030204" pitchFamily="34" charset="0"/>
                <a:ea typeface="游明朝" panose="02020400000000000000" pitchFamily="18" charset="-128"/>
              </a:rPr>
              <a:t>Mutunkei</a:t>
            </a:r>
            <a:r>
              <a:rPr lang="en-US" altLang="ja-JP" sz="2800" kern="100" dirty="0">
                <a:latin typeface="游明朝" panose="02020400000000000000" pitchFamily="18" charset="-128"/>
                <a:ea typeface="游明朝" panose="02020400000000000000" pitchFamily="18" charset="-128"/>
                <a:cs typeface="Times New Roman" panose="02020603050405020304" pitchFamily="18" charset="0"/>
              </a:rPr>
              <a:t> </a:t>
            </a:r>
            <a:r>
              <a:rPr lang="en-US" altLang="ja-JP" sz="2800" kern="100" dirty="0" smtClean="0">
                <a:latin typeface="游明朝" panose="02020400000000000000" pitchFamily="18" charset="-128"/>
                <a:ea typeface="游明朝" panose="02020400000000000000" pitchFamily="18" charset="-128"/>
                <a:cs typeface="Times New Roman" panose="02020603050405020304" pitchFamily="18" charset="0"/>
              </a:rPr>
              <a:t>recruits other athletes and sports teams to join the Trees4Goals campaign</a:t>
            </a:r>
            <a:endParaRPr lang="ja-JP" altLang="en-US" sz="2800" dirty="0"/>
          </a:p>
        </p:txBody>
      </p:sp>
      <p:sp>
        <p:nvSpPr>
          <p:cNvPr id="5" name="下矢印 4"/>
          <p:cNvSpPr/>
          <p:nvPr/>
        </p:nvSpPr>
        <p:spPr>
          <a:xfrm>
            <a:off x="9077499" y="3790604"/>
            <a:ext cx="432262" cy="7813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6841376" y="4763193"/>
            <a:ext cx="4885111" cy="1815882"/>
          </a:xfrm>
          <a:prstGeom prst="rect">
            <a:avLst/>
          </a:prstGeom>
          <a:ln w="6350">
            <a:solidFill>
              <a:schemeClr val="tx1"/>
            </a:solidFill>
          </a:ln>
        </p:spPr>
        <p:txBody>
          <a:bodyPr wrap="square">
            <a:spAutoFit/>
          </a:bodyPr>
          <a:lstStyle/>
          <a:p>
            <a:pPr algn="ctr"/>
            <a:r>
              <a:rPr lang="en-US" altLang="ja-JP" sz="2800" dirty="0" smtClean="0">
                <a:latin typeface="Calibri" panose="020F0502020204030204" pitchFamily="34" charset="0"/>
                <a:ea typeface="游明朝" panose="02020400000000000000" pitchFamily="18" charset="-128"/>
              </a:rPr>
              <a:t>Raise awareness of the importance of planting trees and encourage people to plant trees!</a:t>
            </a:r>
            <a:endParaRPr lang="ja-JP" altLang="en-US" sz="2800" dirty="0"/>
          </a:p>
        </p:txBody>
      </p:sp>
    </p:spTree>
    <p:extLst>
      <p:ext uri="{BB962C8B-B14F-4D97-AF65-F5344CB8AC3E}">
        <p14:creationId xmlns:p14="http://schemas.microsoft.com/office/powerpoint/2010/main" val="29756392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90286ece-3401-40b2-947c-ada724745e6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F3AF6C67C901574F938FC8AE86CBDDFB" ma:contentTypeVersion="16" ma:contentTypeDescription="新しいドキュメントを作成します。" ma:contentTypeScope="" ma:versionID="f3059a875c6e444591607c12f1f155e8">
  <xsd:schema xmlns:xsd="http://www.w3.org/2001/XMLSchema" xmlns:xs="http://www.w3.org/2001/XMLSchema" xmlns:p="http://schemas.microsoft.com/office/2006/metadata/properties" xmlns:ns3="90286ece-3401-40b2-947c-ada724745e63" xmlns:ns4="196b7904-56c9-4ef3-9104-5f0c9d8cdcd4" targetNamespace="http://schemas.microsoft.com/office/2006/metadata/properties" ma:root="true" ma:fieldsID="4ca917c12d6433a1291da0424580b97d" ns3:_="" ns4:_="">
    <xsd:import namespace="90286ece-3401-40b2-947c-ada724745e63"/>
    <xsd:import namespace="196b7904-56c9-4ef3-9104-5f0c9d8cdcd4"/>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LengthInSeconds" minOccurs="0"/>
                <xsd:element ref="ns3:_activity" minOccurs="0"/>
                <xsd:element ref="ns3:MediaServiceOCR" minOccurs="0"/>
                <xsd:element ref="ns3:MediaServiceGenerationTime" minOccurs="0"/>
                <xsd:element ref="ns3:MediaServiceEventHashCode" minOccurs="0"/>
                <xsd:element ref="ns3:MediaServiceObjectDetectorVersions" minOccurs="0"/>
                <xsd:element ref="ns4:SharedWithUsers" minOccurs="0"/>
                <xsd:element ref="ns4:SharedWithDetails" minOccurs="0"/>
                <xsd:element ref="ns4:SharingHintHash" minOccurs="0"/>
                <xsd:element ref="ns3:MediaServiceSearchProperties" minOccurs="0"/>
                <xsd:element ref="ns3:MediaServiceDateTaken" minOccurs="0"/>
                <xsd:element ref="ns3:MediaServiceSystemTags"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0286ece-3401-40b2-947c-ada724745e6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_activity" ma:index="12" nillable="true" ma:displayName="_activity" ma:hidden="true" ma:internalName="_activity">
      <xsd:simpleType>
        <xsd:restriction base="dms:Note"/>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ServiceDateTaken" ma:index="21" nillable="true" ma:displayName="MediaServiceDateTaken" ma:hidden="true" ma:indexed="true" ma:internalName="MediaServiceDateTaken" ma:readOnly="true">
      <xsd:simpleType>
        <xsd:restriction base="dms:Text"/>
      </xsd:simpleType>
    </xsd:element>
    <xsd:element name="MediaServiceSystemTags" ma:index="22" nillable="true" ma:displayName="MediaServiceSystemTags" ma:hidden="true" ma:internalName="MediaServiceSystemTags" ma:readOnly="true">
      <xsd:simpleType>
        <xsd:restriction base="dms:Note"/>
      </xsd:simpleType>
    </xsd:element>
    <xsd:element name="MediaServiceLocation" ma:index="23"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96b7904-56c9-4ef3-9104-5f0c9d8cdcd4" elementFormDefault="qualified">
    <xsd:import namespace="http://schemas.microsoft.com/office/2006/documentManagement/types"/>
    <xsd:import namespace="http://schemas.microsoft.com/office/infopath/2007/PartnerControls"/>
    <xsd:element name="SharedWithUsers" ma:index="17"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共有相手の詳細情報" ma:internalName="SharedWithDetails" ma:readOnly="true">
      <xsd:simpleType>
        <xsd:restriction base="dms:Note">
          <xsd:maxLength value="255"/>
        </xsd:restriction>
      </xsd:simpleType>
    </xsd:element>
    <xsd:element name="SharingHintHash" ma:index="19" nillable="true" ma:displayName="共有のヒントのハッシュ"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B8E029F-5032-46AB-A55C-1D77690C3DC6}">
  <ds:schemaRefs>
    <ds:schemaRef ds:uri="http://purl.org/dc/elements/1.1/"/>
    <ds:schemaRef ds:uri="http://schemas.microsoft.com/office/2006/metadata/properties"/>
    <ds:schemaRef ds:uri="196b7904-56c9-4ef3-9104-5f0c9d8cdcd4"/>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90286ece-3401-40b2-947c-ada724745e63"/>
    <ds:schemaRef ds:uri="http://www.w3.org/XML/1998/namespace"/>
    <ds:schemaRef ds:uri="http://purl.org/dc/dcmitype/"/>
  </ds:schemaRefs>
</ds:datastoreItem>
</file>

<file path=customXml/itemProps2.xml><?xml version="1.0" encoding="utf-8"?>
<ds:datastoreItem xmlns:ds="http://schemas.openxmlformats.org/officeDocument/2006/customXml" ds:itemID="{C49B9AB5-1FE4-4348-B8A5-CFD3FC98D6C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0286ece-3401-40b2-947c-ada724745e63"/>
    <ds:schemaRef ds:uri="196b7904-56c9-4ef3-9104-5f0c9d8cdcd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01F11B3-0AF8-4F54-AA00-87DF38959EA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456</TotalTime>
  <Words>1571</Words>
  <Application>Microsoft Office PowerPoint</Application>
  <PresentationFormat>ワイド画面</PresentationFormat>
  <Paragraphs>139</Paragraphs>
  <Slides>11</Slides>
  <Notes>11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11</vt:i4>
      </vt:variant>
    </vt:vector>
  </HeadingPairs>
  <TitlesOfParts>
    <vt:vector size="20" baseType="lpstr">
      <vt:lpstr>游ゴシック</vt:lpstr>
      <vt:lpstr>游ゴシック Light</vt:lpstr>
      <vt:lpstr>游明朝</vt:lpstr>
      <vt:lpstr>Arial</vt:lpstr>
      <vt:lpstr>Arial Black</vt:lpstr>
      <vt:lpstr>Bradley Hand ITC</vt:lpstr>
      <vt:lpstr>Calibri</vt:lpstr>
      <vt:lpstr>Times New Roman</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ケヴィン・スタイン</dc:creator>
  <cp:lastModifiedBy>ケヴィン・スタイン</cp:lastModifiedBy>
  <cp:revision>38</cp:revision>
  <dcterms:created xsi:type="dcterms:W3CDTF">2024-11-26T02:47:22Z</dcterms:created>
  <dcterms:modified xsi:type="dcterms:W3CDTF">2025-02-27T01:45:41Z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0x010100F3AF6C67C901574F938FC8AE86CBDDFB</vt:lpwstr>
  </property>
</Properties>
</file>