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11" r:id="rId2"/>
    <p:sldId id="303" r:id="rId3"/>
    <p:sldId id="306" r:id="rId4"/>
    <p:sldId id="308" r:id="rId5"/>
    <p:sldId id="307" r:id="rId6"/>
    <p:sldId id="305" r:id="rId7"/>
    <p:sldId id="312" r:id="rId8"/>
    <p:sldId id="300" r:id="rId9"/>
    <p:sldId id="277" r:id="rId10"/>
    <p:sldId id="276" r:id="rId11"/>
    <p:sldId id="297" r:id="rId12"/>
    <p:sldId id="298" r:id="rId13"/>
    <p:sldId id="299" r:id="rId14"/>
    <p:sldId id="313" r:id="rId15"/>
    <p:sldId id="301" r:id="rId16"/>
    <p:sldId id="280" r:id="rId17"/>
    <p:sldId id="279" r:id="rId18"/>
    <p:sldId id="302" r:id="rId19"/>
    <p:sldId id="281" r:id="rId20"/>
    <p:sldId id="282" r:id="rId21"/>
    <p:sldId id="289" r:id="rId22"/>
    <p:sldId id="283" r:id="rId23"/>
    <p:sldId id="290" r:id="rId24"/>
    <p:sldId id="284" r:id="rId25"/>
    <p:sldId id="291" r:id="rId26"/>
    <p:sldId id="285" r:id="rId27"/>
    <p:sldId id="292" r:id="rId28"/>
    <p:sldId id="286" r:id="rId29"/>
    <p:sldId id="293" r:id="rId30"/>
    <p:sldId id="288" r:id="rId31"/>
    <p:sldId id="314" r:id="rId3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37" autoAdjust="0"/>
    <p:restoredTop sz="74505" autoAdjust="0"/>
  </p:normalViewPr>
  <p:slideViewPr>
    <p:cSldViewPr snapToGrid="0" showGuides="1">
      <p:cViewPr varScale="1">
        <p:scale>
          <a:sx n="79" d="100"/>
          <a:sy n="79" d="100"/>
        </p:scale>
        <p:origin x="192" y="90"/>
      </p:cViewPr>
      <p:guideLst>
        <p:guide orient="horz" pos="2160"/>
        <p:guide pos="3840"/>
      </p:guideLst>
    </p:cSldViewPr>
  </p:slideViewPr>
  <p:notesTextViewPr>
    <p:cViewPr>
      <p:scale>
        <a:sx n="1" d="1"/>
        <a:sy n="1" d="1"/>
      </p:scale>
      <p:origin x="0" y="-63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6A7A3F-E6A8-4A41-A896-D29984DF40F5}" type="datetimeFigureOut">
              <a:rPr kumimoji="1" lang="ja-JP" altLang="en-US" smtClean="0"/>
              <a:t>2025/3/13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6B42DF-2E1C-43F2-A0A1-621FB84DAA09}" type="slidenum">
              <a:rPr kumimoji="1" lang="ja-JP" altLang="en-US" smtClean="0"/>
              <a:t>‹#›</a:t>
            </a:fld>
            <a:endParaRPr kumimoji="1" lang="ja-JP" altLang="en-US"/>
          </a:p>
        </p:txBody>
      </p:sp>
    </p:spTree>
    <p:extLst>
      <p:ext uri="{BB962C8B-B14F-4D97-AF65-F5344CB8AC3E}">
        <p14:creationId xmlns:p14="http://schemas.microsoft.com/office/powerpoint/2010/main" val="252988593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youtu.be/nfSv3WkI6uo?si=Jv3mYZHxfJg22C8v"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smtClean="0">
                <a:solidFill>
                  <a:schemeClr val="tx1"/>
                </a:solidFill>
                <a:effectLst/>
                <a:latin typeface="+mn-lt"/>
                <a:ea typeface="+mn-ea"/>
                <a:cs typeface="+mn-cs"/>
              </a:rPr>
              <a:t>Protecting Our Oceans</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PBL Unit on Social Change Campaign Building</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10 to 12</a:t>
            </a:r>
            <a:r>
              <a:rPr kumimoji="1" lang="en-US" altLang="ja-JP" sz="1200" kern="1200" baseline="0" dirty="0" smtClean="0">
                <a:solidFill>
                  <a:schemeClr val="tx1"/>
                </a:solidFill>
                <a:effectLst/>
                <a:latin typeface="+mn-lt"/>
                <a:ea typeface="+mn-ea"/>
                <a:cs typeface="+mn-cs"/>
              </a:rPr>
              <a:t> </a:t>
            </a:r>
            <a:r>
              <a:rPr kumimoji="1" lang="en-US" altLang="ja-JP" sz="1200" kern="1200" dirty="0" smtClean="0">
                <a:solidFill>
                  <a:schemeClr val="tx1"/>
                </a:solidFill>
                <a:effectLst/>
                <a:latin typeface="+mn-lt"/>
                <a:ea typeface="+mn-ea"/>
                <a:cs typeface="+mn-cs"/>
              </a:rPr>
              <a:t>hour class curriculum</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Target English Level: EIKEN Grade 2 and above</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 </a:t>
            </a:r>
            <a:endParaRPr kumimoji="1" lang="ja-JP" altLang="ja-JP" sz="1200" kern="1200" dirty="0" smtClean="0">
              <a:solidFill>
                <a:schemeClr val="tx1"/>
              </a:solidFill>
              <a:effectLst/>
              <a:latin typeface="+mn-lt"/>
              <a:ea typeface="+mn-ea"/>
              <a:cs typeface="+mn-cs"/>
            </a:endParaRPr>
          </a:p>
          <a:p>
            <a:r>
              <a:rPr kumimoji="1" lang="en-US" altLang="ja-JP" sz="1200" b="1" kern="1200" dirty="0" smtClean="0">
                <a:solidFill>
                  <a:schemeClr val="tx1"/>
                </a:solidFill>
                <a:effectLst/>
                <a:latin typeface="+mn-lt"/>
                <a:ea typeface="+mn-ea"/>
                <a:cs typeface="+mn-cs"/>
              </a:rPr>
              <a:t>Lesson 4:</a:t>
            </a:r>
            <a:r>
              <a:rPr kumimoji="1" lang="en-US" altLang="ja-JP" sz="1200" b="1" kern="1200" baseline="0" dirty="0" smtClean="0">
                <a:solidFill>
                  <a:schemeClr val="tx1"/>
                </a:solidFill>
                <a:effectLst/>
                <a:latin typeface="+mn-lt"/>
                <a:ea typeface="+mn-ea"/>
                <a:cs typeface="+mn-cs"/>
              </a:rPr>
              <a:t> Holding a Model High School Environmental Summit</a:t>
            </a:r>
            <a:endParaRPr kumimoji="1" lang="ja-JP" altLang="ja-JP" sz="1200" kern="1200" dirty="0" smtClean="0">
              <a:solidFill>
                <a:schemeClr val="tx1"/>
              </a:solidFill>
              <a:effectLst/>
              <a:latin typeface="+mn-lt"/>
              <a:ea typeface="+mn-ea"/>
              <a:cs typeface="+mn-cs"/>
            </a:endParaRPr>
          </a:p>
          <a:p>
            <a:r>
              <a:rPr kumimoji="1" lang="en-US" altLang="ja-JP" sz="1200" b="1" kern="1200" dirty="0" smtClean="0">
                <a:solidFill>
                  <a:schemeClr val="tx1"/>
                </a:solidFill>
                <a:effectLst/>
                <a:latin typeface="+mn-lt"/>
                <a:ea typeface="+mn-ea"/>
                <a:cs typeface="+mn-cs"/>
              </a:rPr>
              <a:t>Lesson total duration: 300 minutes (six 50 minute class periods)</a:t>
            </a:r>
            <a:endParaRPr kumimoji="1" lang="ja-JP" altLang="ja-JP" sz="1200" b="1"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This final lesson of the series is based on all of the materials</a:t>
            </a:r>
            <a:r>
              <a:rPr kumimoji="1" lang="en-US" altLang="ja-JP" baseline="0" dirty="0" smtClean="0"/>
              <a:t> and activities which were used in the High School Environmental Summit 2025 held on January 21, 2025.</a:t>
            </a:r>
            <a:endParaRPr kumimoji="1" lang="ja-JP" altLang="en-US" dirty="0" smtClean="0"/>
          </a:p>
          <a:p>
            <a:r>
              <a:rPr kumimoji="1" lang="en-US" altLang="ja-JP" dirty="0" smtClean="0"/>
              <a:t>The purpose is to give students,</a:t>
            </a:r>
            <a:r>
              <a:rPr kumimoji="1" lang="en-US" altLang="ja-JP" baseline="0" dirty="0" smtClean="0"/>
              <a:t> as much as possible, an experience similar to that of the participants in the Environment Summit itself.</a:t>
            </a:r>
          </a:p>
          <a:p>
            <a:r>
              <a:rPr kumimoji="1" lang="en-US" altLang="ja-JP" baseline="0" dirty="0" smtClean="0"/>
              <a:t>If possible, a full day of classes should be set aside to allow students the chance to engage in all the summit activities in one afternoon, working through the materials in the same manner as student representatives at the 2025 Summit.</a:t>
            </a:r>
            <a:endParaRPr kumimoji="1" lang="ja-JP" altLang="en-US" dirty="0"/>
          </a:p>
        </p:txBody>
      </p:sp>
      <p:sp>
        <p:nvSpPr>
          <p:cNvPr id="4" name="スライド番号プレースホルダー 3"/>
          <p:cNvSpPr>
            <a:spLocks noGrp="1"/>
          </p:cNvSpPr>
          <p:nvPr>
            <p:ph type="sldNum" sz="quarter" idx="10"/>
          </p:nvPr>
        </p:nvSpPr>
        <p:spPr/>
        <p:txBody>
          <a:bodyPr/>
          <a:lstStyle/>
          <a:p>
            <a:fld id="{B1BAB2D0-5BE0-471B-9E32-F460B7FA68F0}" type="slidenum">
              <a:rPr kumimoji="1" lang="ja-JP" altLang="en-US" smtClean="0"/>
              <a:t>1</a:t>
            </a:fld>
            <a:endParaRPr kumimoji="1" lang="ja-JP" altLang="en-US"/>
          </a:p>
        </p:txBody>
      </p:sp>
    </p:spTree>
    <p:extLst>
      <p:ext uri="{BB962C8B-B14F-4D97-AF65-F5344CB8AC3E}">
        <p14:creationId xmlns:p14="http://schemas.microsoft.com/office/powerpoint/2010/main" val="3669166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kumimoji="1" lang="en-US" altLang="ja-JP" dirty="0" smtClean="0"/>
              <a:t>In your group brainstorm as many cultural/family/religious</a:t>
            </a:r>
            <a:r>
              <a:rPr kumimoji="1" lang="en-US" altLang="ja-JP" baseline="0" dirty="0" smtClean="0"/>
              <a:t> traditions which have a positive impact on the environment as possible. Notes can be kept individually in their </a:t>
            </a:r>
            <a:r>
              <a:rPr kumimoji="1" lang="en-US" altLang="ja-JP" i="1" baseline="0" dirty="0" smtClean="0"/>
              <a:t>“My Ideas” Notebook. </a:t>
            </a:r>
            <a:r>
              <a:rPr kumimoji="1" lang="en-US" altLang="ja-JP" i="0" baseline="0" dirty="0" smtClean="0"/>
              <a:t>One of the two secretaries from the group should also be selected list up all ideas generated.</a:t>
            </a:r>
            <a:endParaRPr kumimoji="1" lang="en-US" altLang="ja-JP" baseline="0" dirty="0" smtClean="0"/>
          </a:p>
          <a:p>
            <a:pPr marL="228600" indent="-228600">
              <a:buFont typeface="+mj-lt"/>
              <a:buAutoNum type="arabicPeriod" startAt="4"/>
            </a:pPr>
            <a:r>
              <a:rPr kumimoji="1" lang="en-US" altLang="ja-JP" baseline="0" dirty="0" smtClean="0"/>
              <a:t>In your group evaluate the ideas which were brainstormed </a:t>
            </a:r>
          </a:p>
          <a:p>
            <a:pPr marL="228600" indent="-228600">
              <a:buFont typeface="+mj-lt"/>
              <a:buAutoNum type="arabicPeriod" startAt="4"/>
            </a:pPr>
            <a:r>
              <a:rPr kumimoji="1" lang="en-US" altLang="ja-JP" baseline="0" dirty="0" smtClean="0"/>
              <a:t>In pairs (3 pairs per group), share the ideas you evaluated in your group with other pairs from other groups. Write down any new ideas which you found inspiring/intriguing/something you would like to try to implement in your own life</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10</a:t>
            </a:fld>
            <a:endParaRPr kumimoji="1" lang="ja-JP" altLang="en-US"/>
          </a:p>
        </p:txBody>
      </p:sp>
    </p:spTree>
    <p:extLst>
      <p:ext uri="{BB962C8B-B14F-4D97-AF65-F5344CB8AC3E}">
        <p14:creationId xmlns:p14="http://schemas.microsoft.com/office/powerpoint/2010/main" val="4075457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indent="-228600">
              <a:buFont typeface="+mj-lt"/>
              <a:buAutoNum type="arabicPeriod" startAt="7"/>
            </a:pPr>
            <a:r>
              <a:rPr kumimoji="1" lang="en-US" altLang="ja-JP" sz="1200" kern="1200" dirty="0" smtClean="0">
                <a:solidFill>
                  <a:schemeClr val="tx1"/>
                </a:solidFill>
                <a:effectLst/>
                <a:latin typeface="+mn-lt"/>
                <a:ea typeface="+mn-ea"/>
                <a:cs typeface="+mn-cs"/>
              </a:rPr>
              <a:t>prioritizing: As a group, rank all of cultural activities/traditions/behaviors from least to most likely to be negatively affected by the information included in Dr. Honda’s lecture.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7"/>
              <a:tabLst/>
              <a:defRPr/>
            </a:pPr>
            <a:r>
              <a:rPr kumimoji="1" lang="en-US" altLang="ja-JP" sz="1200" kern="1200" dirty="0" smtClean="0">
                <a:solidFill>
                  <a:schemeClr val="tx1"/>
                </a:solidFill>
                <a:effectLst/>
                <a:latin typeface="+mn-lt"/>
                <a:ea typeface="+mn-ea"/>
                <a:cs typeface="+mn-cs"/>
              </a:rPr>
              <a:t>After you ranking is finished, list the top 3 most likely to be negatively affected in the highlighted section</a:t>
            </a:r>
            <a:r>
              <a:rPr kumimoji="1" lang="en-US" altLang="ja-JP" sz="1200" kern="1200" baseline="0" dirty="0" smtClean="0">
                <a:solidFill>
                  <a:schemeClr val="tx1"/>
                </a:solidFill>
                <a:effectLst/>
                <a:latin typeface="+mn-lt"/>
                <a:ea typeface="+mn-ea"/>
                <a:cs typeface="+mn-cs"/>
              </a:rPr>
              <a:t> of </a:t>
            </a:r>
            <a:r>
              <a:rPr kumimoji="1" lang="en-US" altLang="ja-JP" i="1" baseline="0" dirty="0" smtClean="0"/>
              <a:t>“My Ideas” Notebook.</a:t>
            </a:r>
            <a:endParaRPr kumimoji="1" lang="ja-JP" altLang="ja-JP" sz="1200" kern="1200" dirty="0" smtClean="0">
              <a:solidFill>
                <a:schemeClr val="tx1"/>
              </a:solidFill>
              <a:effectLst/>
              <a:latin typeface="+mn-lt"/>
              <a:ea typeface="+mn-ea"/>
              <a:cs typeface="+mn-cs"/>
            </a:endParaRPr>
          </a:p>
          <a:p>
            <a:pPr marL="228600" indent="-228600">
              <a:buFont typeface="+mj-lt"/>
              <a:buAutoNum type="arabicPeriod" startAt="7"/>
            </a:pPr>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11</a:t>
            </a:fld>
            <a:endParaRPr kumimoji="1" lang="ja-JP" altLang="en-US"/>
          </a:p>
        </p:txBody>
      </p:sp>
    </p:spTree>
    <p:extLst>
      <p:ext uri="{BB962C8B-B14F-4D97-AF65-F5344CB8AC3E}">
        <p14:creationId xmlns:p14="http://schemas.microsoft.com/office/powerpoint/2010/main" val="21479007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indent="-228600">
              <a:buFont typeface="+mj-lt"/>
              <a:buAutoNum type="arabicPeriod" startAt="9"/>
            </a:pPr>
            <a:r>
              <a:rPr kumimoji="1" lang="en-US" altLang="ja-JP" sz="1200" kern="1200" dirty="0" smtClean="0">
                <a:solidFill>
                  <a:schemeClr val="tx1"/>
                </a:solidFill>
                <a:effectLst/>
                <a:latin typeface="+mn-lt"/>
                <a:ea typeface="+mn-ea"/>
                <a:cs typeface="+mn-cs"/>
              </a:rPr>
              <a:t>As a group, students should think of how to combine the information from Dr. Honda’s lecture with the most affected cultural activities/traditions/behaviors into a short message. This message should help raise people’s awareness and get them motivated to make some kind of change.</a:t>
            </a:r>
            <a:r>
              <a:rPr kumimoji="1" lang="en-US" altLang="ja-JP" sz="1200" kern="1200" baseline="0" dirty="0" smtClean="0">
                <a:solidFill>
                  <a:schemeClr val="tx1"/>
                </a:solidFill>
                <a:effectLst/>
                <a:latin typeface="+mn-lt"/>
                <a:ea typeface="+mn-ea"/>
                <a:cs typeface="+mn-cs"/>
              </a:rPr>
              <a:t> </a:t>
            </a:r>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12</a:t>
            </a:fld>
            <a:endParaRPr kumimoji="1" lang="ja-JP" altLang="en-US"/>
          </a:p>
        </p:txBody>
      </p:sp>
    </p:spTree>
    <p:extLst>
      <p:ext uri="{BB962C8B-B14F-4D97-AF65-F5344CB8AC3E}">
        <p14:creationId xmlns:p14="http://schemas.microsoft.com/office/powerpoint/2010/main" val="3669016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10"/>
              <a:tabLst/>
              <a:defRPr/>
            </a:pPr>
            <a:r>
              <a:rPr kumimoji="1" lang="en-US" altLang="ja-JP" sz="1200" kern="1200" dirty="0" smtClean="0">
                <a:solidFill>
                  <a:schemeClr val="tx1"/>
                </a:solidFill>
                <a:effectLst/>
                <a:latin typeface="+mn-lt"/>
                <a:ea typeface="+mn-ea"/>
                <a:cs typeface="+mn-cs"/>
              </a:rPr>
              <a:t>Each group should break into pairs of two students.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10"/>
              <a:tabLst/>
              <a:defRPr/>
            </a:pPr>
            <a:r>
              <a:rPr kumimoji="1" lang="en-US" altLang="ja-JP" sz="1200" kern="1200" dirty="0" smtClean="0">
                <a:solidFill>
                  <a:schemeClr val="tx1"/>
                </a:solidFill>
                <a:effectLst/>
                <a:latin typeface="+mn-lt"/>
                <a:ea typeface="+mn-ea"/>
                <a:cs typeface="+mn-cs"/>
              </a:rPr>
              <a:t>The two students should join up with a pair of students from another team.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10"/>
              <a:tabLst/>
              <a:defRPr/>
            </a:pPr>
            <a:r>
              <a:rPr kumimoji="1" lang="en-US" altLang="ja-JP" sz="1200" kern="1200" dirty="0" smtClean="0">
                <a:solidFill>
                  <a:schemeClr val="tx1"/>
                </a:solidFill>
                <a:effectLst/>
                <a:latin typeface="+mn-lt"/>
                <a:ea typeface="+mn-ea"/>
                <a:cs typeface="+mn-cs"/>
              </a:rPr>
              <a:t>They should role-play practicing explaining the information they are highlighting from Dr. Honda’s speech and how it will negatively impact the cultural activity/tradition/behavior selected.</a:t>
            </a:r>
            <a:endParaRPr kumimoji="1" lang="ja-JP" altLang="ja-JP" sz="1200" kern="1200" dirty="0" smtClean="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13</a:t>
            </a:fld>
            <a:endParaRPr kumimoji="1" lang="ja-JP" altLang="en-US"/>
          </a:p>
        </p:txBody>
      </p:sp>
    </p:spTree>
    <p:extLst>
      <p:ext uri="{BB962C8B-B14F-4D97-AF65-F5344CB8AC3E}">
        <p14:creationId xmlns:p14="http://schemas.microsoft.com/office/powerpoint/2010/main" val="9484307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13"/>
              <a:tabLst/>
              <a:defRPr/>
            </a:pPr>
            <a:r>
              <a:rPr kumimoji="1" lang="en-US" altLang="ja-JP" sz="1200" kern="1200" dirty="0" smtClean="0">
                <a:solidFill>
                  <a:schemeClr val="tx1"/>
                </a:solidFill>
                <a:effectLst/>
                <a:latin typeface="+mn-lt"/>
                <a:ea typeface="+mn-ea"/>
                <a:cs typeface="+mn-cs"/>
              </a:rPr>
              <a:t>Have students answer</a:t>
            </a:r>
            <a:r>
              <a:rPr kumimoji="1" lang="en-US" altLang="ja-JP" sz="1200" kern="1200" baseline="0" dirty="0" smtClean="0">
                <a:solidFill>
                  <a:schemeClr val="tx1"/>
                </a:solidFill>
                <a:effectLst/>
                <a:latin typeface="+mn-lt"/>
                <a:ea typeface="+mn-ea"/>
                <a:cs typeface="+mn-cs"/>
              </a:rPr>
              <a:t> the three questions of the mini attitudinal survey from the </a:t>
            </a:r>
            <a:r>
              <a:rPr kumimoji="1" lang="en-US" altLang="ja-JP" i="1" baseline="0" dirty="0" smtClean="0"/>
              <a:t>“My Ideas” Notebook.</a:t>
            </a:r>
            <a:endParaRPr kumimoji="1" lang="ja-JP" altLang="ja-JP" sz="1200" kern="1200" dirty="0" smtClean="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13"/>
              <a:tabLst/>
              <a:defRPr/>
            </a:pPr>
            <a:r>
              <a:rPr kumimoji="1" lang="en-US" altLang="ja-JP" sz="1200" kern="1200" dirty="0" smtClean="0">
                <a:solidFill>
                  <a:schemeClr val="tx1"/>
                </a:solidFill>
                <a:effectLst/>
                <a:latin typeface="+mn-lt"/>
                <a:ea typeface="+mn-ea"/>
                <a:cs typeface="+mn-cs"/>
              </a:rPr>
              <a:t>Remind students that when they start a campaign and try to raise people’s awareness, they want to be able to reach as many </a:t>
            </a:r>
            <a:r>
              <a:rPr kumimoji="1" lang="en-US" altLang="ja-JP" sz="1200" kern="1200" dirty="0" err="1" smtClean="0">
                <a:solidFill>
                  <a:schemeClr val="tx1"/>
                </a:solidFill>
                <a:effectLst/>
                <a:latin typeface="+mn-lt"/>
                <a:ea typeface="+mn-ea"/>
                <a:cs typeface="+mn-cs"/>
              </a:rPr>
              <a:t>peope</a:t>
            </a:r>
            <a:r>
              <a:rPr kumimoji="1" lang="en-US" altLang="ja-JP" sz="1200" kern="1200" dirty="0" smtClean="0">
                <a:solidFill>
                  <a:schemeClr val="tx1"/>
                </a:solidFill>
                <a:effectLst/>
                <a:latin typeface="+mn-lt"/>
                <a:ea typeface="+mn-ea"/>
                <a:cs typeface="+mn-cs"/>
              </a:rPr>
              <a:t> as possible.</a:t>
            </a:r>
            <a:endParaRPr kumimoji="1" lang="ja-JP" altLang="ja-JP" sz="1200" kern="1200" dirty="0" smtClean="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14</a:t>
            </a:fld>
            <a:endParaRPr kumimoji="1" lang="ja-JP" altLang="en-US"/>
          </a:p>
        </p:txBody>
      </p:sp>
    </p:spTree>
    <p:extLst>
      <p:ext uri="{BB962C8B-B14F-4D97-AF65-F5344CB8AC3E}">
        <p14:creationId xmlns:p14="http://schemas.microsoft.com/office/powerpoint/2010/main" val="3536071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b="1" dirty="0" smtClean="0"/>
              <a:t>Activity 5, Campaign Design: group</a:t>
            </a:r>
            <a:r>
              <a:rPr kumimoji="1" lang="en-US" altLang="ja-JP" b="1" baseline="0" dirty="0" smtClean="0"/>
              <a:t> develops a full campaign</a:t>
            </a:r>
          </a:p>
          <a:p>
            <a:r>
              <a:rPr kumimoji="1" lang="en-US" altLang="ja-JP" b="0" baseline="0" dirty="0" smtClean="0"/>
              <a:t>Recommended time: 100 minutes (2 full class periods)</a:t>
            </a:r>
          </a:p>
          <a:p>
            <a:r>
              <a:rPr kumimoji="1" lang="en-US" altLang="ja-JP" b="0" baseline="0" dirty="0" smtClean="0"/>
              <a:t>PPT slides: 15~17</a:t>
            </a:r>
          </a:p>
          <a:p>
            <a:pPr marL="228600" indent="-228600">
              <a:buFont typeface="+mj-lt"/>
              <a:buAutoNum type="arabicPeriod"/>
            </a:pPr>
            <a:r>
              <a:rPr kumimoji="1" lang="en-US" altLang="ja-JP" baseline="0" dirty="0" smtClean="0"/>
              <a:t>Explain to students that in this section of the Model Environmental Summit, they will be developing their own campaigns.</a:t>
            </a:r>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15</a:t>
            </a:fld>
            <a:endParaRPr kumimoji="1" lang="ja-JP" altLang="en-US"/>
          </a:p>
        </p:txBody>
      </p:sp>
    </p:spTree>
    <p:extLst>
      <p:ext uri="{BB962C8B-B14F-4D97-AF65-F5344CB8AC3E}">
        <p14:creationId xmlns:p14="http://schemas.microsoft.com/office/powerpoint/2010/main" val="2091416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indent="-228600">
              <a:buFont typeface="+mj-lt"/>
              <a:buAutoNum type="arabicPeriod" startAt="2"/>
            </a:pPr>
            <a:r>
              <a:rPr kumimoji="1" lang="en-US" altLang="ja-JP" dirty="0" smtClean="0"/>
              <a:t>Make sure that students are aware that they should check and</a:t>
            </a:r>
            <a:r>
              <a:rPr kumimoji="1" lang="en-US" altLang="ja-JP" baseline="0" dirty="0" smtClean="0"/>
              <a:t> </a:t>
            </a:r>
            <a:r>
              <a:rPr kumimoji="1" lang="en-US" altLang="ja-JP" dirty="0" smtClean="0"/>
              <a:t>cite their sources.</a:t>
            </a:r>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16</a:t>
            </a:fld>
            <a:endParaRPr kumimoji="1" lang="ja-JP" altLang="en-US"/>
          </a:p>
        </p:txBody>
      </p:sp>
    </p:spTree>
    <p:extLst>
      <p:ext uri="{BB962C8B-B14F-4D97-AF65-F5344CB8AC3E}">
        <p14:creationId xmlns:p14="http://schemas.microsoft.com/office/powerpoint/2010/main" val="415456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indent="-228600">
              <a:buFont typeface="+mj-lt"/>
              <a:buAutoNum type="arabicPeriod" startAt="3"/>
            </a:pPr>
            <a:r>
              <a:rPr kumimoji="1" lang="en-US" altLang="ja-JP" dirty="0" smtClean="0"/>
              <a:t>Review</a:t>
            </a:r>
            <a:r>
              <a:rPr kumimoji="1" lang="en-US" altLang="ja-JP" baseline="0" dirty="0" smtClean="0"/>
              <a:t> the 4 components that must be included in each group’s campaign.</a:t>
            </a:r>
          </a:p>
          <a:p>
            <a:pPr marL="228600" indent="-228600">
              <a:buFont typeface="+mj-lt"/>
              <a:buAutoNum type="arabicPeriod" startAt="3"/>
            </a:pPr>
            <a:r>
              <a:rPr kumimoji="1" lang="en-US" altLang="ja-JP" baseline="0" dirty="0" smtClean="0"/>
              <a:t>Pass out five A3 pieces of paper to each group. 1 piece of paper should be used for: (1) campaigns name (2) Awareness raising component (3) Recommended actions (4) Community building event(s) (5) Evaluation component. </a:t>
            </a:r>
            <a:r>
              <a:rPr kumimoji="1" lang="en-US" altLang="ja-JP" b="1" baseline="0" dirty="0" smtClean="0"/>
              <a:t>ALTERNATIVE:</a:t>
            </a:r>
            <a:r>
              <a:rPr kumimoji="1" lang="en-US" altLang="ja-JP" baseline="0" dirty="0" smtClean="0"/>
              <a:t> students can create a PPT presentation for their campaign, 1 slide for the campaign name and each of the 4 components. </a:t>
            </a:r>
          </a:p>
          <a:p>
            <a:pPr marL="228600" indent="-228600">
              <a:buFont typeface="+mj-lt"/>
              <a:buAutoNum type="arabicPeriod" startAt="3"/>
            </a:pPr>
            <a:r>
              <a:rPr kumimoji="1" lang="en-US" altLang="ja-JP" baseline="0" dirty="0" smtClean="0"/>
              <a:t>Give students a total of 2 class periods to create their campaigns. Make sure to set and informs students of the start time of their campaign presentations before they begin working on their campaigns.</a:t>
            </a:r>
          </a:p>
          <a:p>
            <a:pPr marL="228600" indent="-228600">
              <a:buFont typeface="+mj-lt"/>
              <a:buAutoNum type="arabicPeriod" startAt="3"/>
            </a:pPr>
            <a:r>
              <a:rPr kumimoji="1" lang="en-US" altLang="ja-JP" baseline="0" dirty="0" smtClean="0"/>
              <a:t>When there is about 20 minutes left in the campaign design time, encourage groups to begin practicing their presentation.</a:t>
            </a:r>
          </a:p>
          <a:p>
            <a:pPr marL="0" indent="0">
              <a:buFont typeface="+mj-lt"/>
              <a:buNone/>
            </a:pPr>
            <a:endParaRPr kumimoji="1" lang="en-US" altLang="ja-JP" baseline="0" dirty="0" smtClean="0"/>
          </a:p>
          <a:p>
            <a:pPr marL="0" indent="0">
              <a:buFont typeface="+mj-lt"/>
              <a:buNone/>
            </a:pPr>
            <a:r>
              <a:rPr kumimoji="1" lang="en-US" altLang="ja-JP" baseline="0" dirty="0" smtClean="0"/>
              <a:t>[Note: even if students do not have a highly detailed and complete campaign at the end of 2 class periods, that is not a problem. Creating the base of the campaign is the goal for the Model Summit. But implementing one of the student designed campaigns as a class or an entire school is the wider and more important goal.]</a:t>
            </a:r>
          </a:p>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17</a:t>
            </a:fld>
            <a:endParaRPr kumimoji="1" lang="ja-JP" altLang="en-US"/>
          </a:p>
        </p:txBody>
      </p:sp>
    </p:spTree>
    <p:extLst>
      <p:ext uri="{BB962C8B-B14F-4D97-AF65-F5344CB8AC3E}">
        <p14:creationId xmlns:p14="http://schemas.microsoft.com/office/powerpoint/2010/main" val="15808941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b="1" dirty="0" smtClean="0"/>
              <a:t>Activity 6, Presentations</a:t>
            </a:r>
            <a:r>
              <a:rPr kumimoji="1" lang="en-US" altLang="ja-JP" b="1" baseline="0" dirty="0" smtClean="0"/>
              <a:t> and Campaign Selection</a:t>
            </a:r>
          </a:p>
          <a:p>
            <a:r>
              <a:rPr kumimoji="1" lang="en-US" altLang="ja-JP" b="0" baseline="0" dirty="0" smtClean="0"/>
              <a:t>Recommended time: depends on number of groups presenting. With 5 presentation, total time would be 50 minutes.</a:t>
            </a:r>
          </a:p>
          <a:p>
            <a:r>
              <a:rPr kumimoji="1" lang="en-US" altLang="ja-JP" b="0" baseline="0" dirty="0" smtClean="0"/>
              <a:t>Slides 18~29</a:t>
            </a:r>
          </a:p>
          <a:p>
            <a:endParaRPr kumimoji="1" lang="en-US" altLang="ja-JP" b="1" baseline="0" dirty="0" smtClean="0"/>
          </a:p>
          <a:p>
            <a:pPr marL="228600" indent="-228600">
              <a:buAutoNum type="arabicPeriod"/>
            </a:pPr>
            <a:r>
              <a:rPr kumimoji="1" lang="en-US" altLang="ja-JP" b="0" baseline="0" dirty="0" smtClean="0"/>
              <a:t>Explain to students that it is time for the Model Summit campaign presentations.</a:t>
            </a:r>
          </a:p>
          <a:p>
            <a:pPr marL="228600" indent="-228600">
              <a:buAutoNum type="arabicPeriod"/>
            </a:pPr>
            <a:r>
              <a:rPr kumimoji="1" lang="en-US" altLang="ja-JP" b="0" baseline="0" dirty="0" smtClean="0"/>
              <a:t>Students will need to explain all 4 of the required components of their campaign and be prepared to answer questions from other groups</a:t>
            </a:r>
          </a:p>
          <a:p>
            <a:endParaRPr kumimoji="1" lang="ja-JP" altLang="en-US" b="1"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18</a:t>
            </a:fld>
            <a:endParaRPr kumimoji="1" lang="ja-JP" altLang="en-US"/>
          </a:p>
        </p:txBody>
      </p:sp>
    </p:spTree>
    <p:extLst>
      <p:ext uri="{BB962C8B-B14F-4D97-AF65-F5344CB8AC3E}">
        <p14:creationId xmlns:p14="http://schemas.microsoft.com/office/powerpoint/2010/main" val="17347394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indent="-228600">
              <a:buFont typeface="+mj-lt"/>
              <a:buAutoNum type="arabicPeriod" startAt="3"/>
            </a:pPr>
            <a:r>
              <a:rPr kumimoji="1" lang="en-US" altLang="ja-JP" dirty="0" smtClean="0"/>
              <a:t>Have students turn</a:t>
            </a:r>
            <a:r>
              <a:rPr kumimoji="1" lang="en-US" altLang="ja-JP" baseline="0" dirty="0" smtClean="0"/>
              <a:t> to p.11 in their notebook.</a:t>
            </a:r>
          </a:p>
          <a:p>
            <a:pPr marL="228600" indent="-228600">
              <a:buFont typeface="+mj-lt"/>
              <a:buAutoNum type="arabicPeriod" startAt="3"/>
            </a:pPr>
            <a:r>
              <a:rPr kumimoji="1" lang="en-US" altLang="ja-JP" baseline="0" dirty="0" smtClean="0"/>
              <a:t>Explain that as students are listening to presentations, they should be making notes about the four major components of each campaign presented.</a:t>
            </a:r>
          </a:p>
          <a:p>
            <a:pPr marL="228600" indent="-228600">
              <a:buFont typeface="+mj-lt"/>
              <a:buAutoNum type="arabicPeriod" startAt="3"/>
            </a:pPr>
            <a:r>
              <a:rPr kumimoji="1" lang="en-US" altLang="ja-JP" baseline="0" dirty="0" smtClean="0"/>
              <a:t>They should also give each campaign a score of 1 (I believe the campaign would have minimal impact and I am also not personally interested in joining this campaign) to 5 (I believe the campaign could have a large impact and I would be very interested in participating in this campaign)</a:t>
            </a:r>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19</a:t>
            </a:fld>
            <a:endParaRPr kumimoji="1" lang="ja-JP" altLang="en-US"/>
          </a:p>
        </p:txBody>
      </p:sp>
    </p:spTree>
    <p:extLst>
      <p:ext uri="{BB962C8B-B14F-4D97-AF65-F5344CB8AC3E}">
        <p14:creationId xmlns:p14="http://schemas.microsoft.com/office/powerpoint/2010/main" val="2650644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b="1" dirty="0"/>
              <a:t>Model Environmental</a:t>
            </a:r>
            <a:r>
              <a:rPr kumimoji="1" lang="en-US" altLang="ja-JP" b="1" baseline="0" dirty="0"/>
              <a:t> Summit </a:t>
            </a:r>
            <a:r>
              <a:rPr kumimoji="1" lang="en-US" altLang="ja-JP" b="1" baseline="0" dirty="0" smtClean="0"/>
              <a:t>orientation</a:t>
            </a:r>
          </a:p>
          <a:p>
            <a:r>
              <a:rPr kumimoji="1" lang="en-US" altLang="ja-JP" sz="1200" kern="1200" dirty="0" smtClean="0">
                <a:solidFill>
                  <a:schemeClr val="tx1"/>
                </a:solidFill>
                <a:effectLst/>
                <a:latin typeface="+mn-lt"/>
                <a:ea typeface="+mn-ea"/>
                <a:cs typeface="+mn-cs"/>
              </a:rPr>
              <a:t>Recommended time; 5 minutes</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PPT slide: 2</a:t>
            </a:r>
            <a:endParaRPr kumimoji="1" lang="ja-JP" altLang="ja-JP" sz="1200" kern="1200" dirty="0" smtClean="0">
              <a:solidFill>
                <a:schemeClr val="tx1"/>
              </a:solidFill>
              <a:effectLst/>
              <a:latin typeface="+mn-lt"/>
              <a:ea typeface="+mn-ea"/>
              <a:cs typeface="+mn-cs"/>
            </a:endParaRPr>
          </a:p>
          <a:p>
            <a:endParaRPr kumimoji="1" lang="en-US" altLang="ja-JP" b="1" baseline="0" dirty="0"/>
          </a:p>
          <a:p>
            <a:pPr marL="228600" indent="-228600">
              <a:buFont typeface="+mj-lt"/>
              <a:buAutoNum type="arabicPeriod"/>
            </a:pPr>
            <a:r>
              <a:rPr kumimoji="1" lang="en-US" altLang="ja-JP" dirty="0"/>
              <a:t>Students should be set up in groups.</a:t>
            </a:r>
            <a:r>
              <a:rPr kumimoji="1" lang="en-US" altLang="ja-JP" baseline="0" dirty="0"/>
              <a:t> If possible, the ideal number of students would be 6. There is quite a lot of work/tasks that need to be completed during the Summit, and having enough students to split up the work will help students succeed during the lesson.</a:t>
            </a:r>
          </a:p>
          <a:p>
            <a:pPr marL="228600" indent="-228600">
              <a:buFont typeface="+mj-lt"/>
              <a:buAutoNum type="arabicPeriod"/>
            </a:pPr>
            <a:endParaRPr kumimoji="1" lang="en-US" altLang="ja-JP" baseline="0" dirty="0"/>
          </a:p>
          <a:p>
            <a:pPr marL="228600" indent="-228600">
              <a:buFont typeface="+mj-lt"/>
              <a:buAutoNum type="arabicPeriod"/>
            </a:pPr>
            <a:r>
              <a:rPr kumimoji="1" lang="en-US" altLang="ja-JP" dirty="0"/>
              <a:t>Teacher</a:t>
            </a:r>
            <a:r>
              <a:rPr kumimoji="1" lang="en-US" altLang="ja-JP" baseline="0" dirty="0"/>
              <a:t> explains to students that they will be participating in a full day Model High School Environmental Summit. The style of the summit is based on the High School Environmental Summit 2025 which was held in Sapporo Japan and included students from across Hawaii and Japan.</a:t>
            </a:r>
          </a:p>
          <a:p>
            <a:pPr marL="228600" indent="-228600">
              <a:buFont typeface="+mj-lt"/>
              <a:buAutoNum type="arabicPeriod"/>
            </a:pPr>
            <a:endParaRPr kumimoji="1" lang="en-US" altLang="ja-JP" baseline="0" dirty="0"/>
          </a:p>
          <a:p>
            <a:pPr marL="228600" indent="-228600">
              <a:buFont typeface="+mj-lt"/>
              <a:buAutoNum type="arabicPeriod"/>
            </a:pPr>
            <a:r>
              <a:rPr kumimoji="1" lang="en-US" altLang="ja-JP" baseline="0" dirty="0" smtClean="0"/>
              <a:t>The </a:t>
            </a:r>
            <a:r>
              <a:rPr kumimoji="1" lang="en-US" altLang="ja-JP" baseline="0" dirty="0"/>
              <a:t>goal of the Model Environmental Summit is for each group to create their own full environmental campaign to preserve the ocean environment. </a:t>
            </a:r>
            <a:r>
              <a:rPr kumimoji="1" lang="en-US" altLang="ja-JP" baseline="0" dirty="0" smtClean="0"/>
              <a:t>During the Model Summit, students should be encouraged to use any of the materials from previous lessons which they feel would be useful.</a:t>
            </a:r>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2</a:t>
            </a:fld>
            <a:endParaRPr kumimoji="1" lang="ja-JP" altLang="en-US"/>
          </a:p>
        </p:txBody>
      </p:sp>
    </p:spTree>
    <p:extLst>
      <p:ext uri="{BB962C8B-B14F-4D97-AF65-F5344CB8AC3E}">
        <p14:creationId xmlns:p14="http://schemas.microsoft.com/office/powerpoint/2010/main" val="36068345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[Insert student names before presentation]</a:t>
            </a:r>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20</a:t>
            </a:fld>
            <a:endParaRPr kumimoji="1" lang="ja-JP" altLang="en-US"/>
          </a:p>
        </p:txBody>
      </p:sp>
    </p:spTree>
    <p:extLst>
      <p:ext uri="{BB962C8B-B14F-4D97-AF65-F5344CB8AC3E}">
        <p14:creationId xmlns:p14="http://schemas.microsoft.com/office/powerpoint/2010/main" val="26496616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indent="-228600">
              <a:buFont typeface="+mj-lt"/>
              <a:buAutoNum type="arabicPeriod" startAt="6"/>
            </a:pPr>
            <a:r>
              <a:rPr kumimoji="1" lang="en-US" altLang="ja-JP" dirty="0" smtClean="0"/>
              <a:t>The secretaries</a:t>
            </a:r>
            <a:r>
              <a:rPr kumimoji="1" lang="en-US" altLang="ja-JP" baseline="0" dirty="0" smtClean="0"/>
              <a:t> of each group collects the scores of the individual members and gives an overall average group score for the presentation</a:t>
            </a:r>
          </a:p>
          <a:p>
            <a:pPr marL="228600" indent="-228600">
              <a:buFont typeface="+mj-lt"/>
              <a:buAutoNum type="arabicPeriod" startAt="6"/>
            </a:pPr>
            <a:r>
              <a:rPr kumimoji="1" lang="en-US" altLang="ja-JP" baseline="0" dirty="0" smtClean="0"/>
              <a:t>This process is repeated for presentations by each team.</a:t>
            </a:r>
          </a:p>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21</a:t>
            </a:fld>
            <a:endParaRPr kumimoji="1" lang="ja-JP" altLang="en-US"/>
          </a:p>
        </p:txBody>
      </p:sp>
    </p:spTree>
    <p:extLst>
      <p:ext uri="{BB962C8B-B14F-4D97-AF65-F5344CB8AC3E}">
        <p14:creationId xmlns:p14="http://schemas.microsoft.com/office/powerpoint/2010/main" val="34025688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Team Introduction</a:t>
            </a:r>
            <a:r>
              <a:rPr kumimoji="1" lang="en-US" altLang="ja-JP" baseline="0" dirty="0" smtClean="0"/>
              <a:t> slide before presentation</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22</a:t>
            </a:fld>
            <a:endParaRPr kumimoji="1" lang="ja-JP" altLang="en-US"/>
          </a:p>
        </p:txBody>
      </p:sp>
    </p:spTree>
    <p:extLst>
      <p:ext uri="{BB962C8B-B14F-4D97-AF65-F5344CB8AC3E}">
        <p14:creationId xmlns:p14="http://schemas.microsoft.com/office/powerpoint/2010/main" val="21022677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23</a:t>
            </a:fld>
            <a:endParaRPr kumimoji="1" lang="ja-JP" altLang="en-US"/>
          </a:p>
        </p:txBody>
      </p:sp>
    </p:spTree>
    <p:extLst>
      <p:ext uri="{BB962C8B-B14F-4D97-AF65-F5344CB8AC3E}">
        <p14:creationId xmlns:p14="http://schemas.microsoft.com/office/powerpoint/2010/main" val="3216479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Team Introduction</a:t>
            </a:r>
            <a:r>
              <a:rPr kumimoji="1" lang="en-US" altLang="ja-JP" baseline="0" dirty="0" smtClean="0"/>
              <a:t> slide before presentation</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24</a:t>
            </a:fld>
            <a:endParaRPr kumimoji="1" lang="ja-JP" altLang="en-US"/>
          </a:p>
        </p:txBody>
      </p:sp>
    </p:spTree>
    <p:extLst>
      <p:ext uri="{BB962C8B-B14F-4D97-AF65-F5344CB8AC3E}">
        <p14:creationId xmlns:p14="http://schemas.microsoft.com/office/powerpoint/2010/main" val="3768680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25</a:t>
            </a:fld>
            <a:endParaRPr kumimoji="1" lang="ja-JP" altLang="en-US"/>
          </a:p>
        </p:txBody>
      </p:sp>
    </p:spTree>
    <p:extLst>
      <p:ext uri="{BB962C8B-B14F-4D97-AF65-F5344CB8AC3E}">
        <p14:creationId xmlns:p14="http://schemas.microsoft.com/office/powerpoint/2010/main" val="15997156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Team Introduction</a:t>
            </a:r>
            <a:r>
              <a:rPr kumimoji="1" lang="en-US" altLang="ja-JP" baseline="0" dirty="0" smtClean="0"/>
              <a:t> slide before presentation</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26</a:t>
            </a:fld>
            <a:endParaRPr kumimoji="1" lang="ja-JP" altLang="en-US"/>
          </a:p>
        </p:txBody>
      </p:sp>
    </p:spTree>
    <p:extLst>
      <p:ext uri="{BB962C8B-B14F-4D97-AF65-F5344CB8AC3E}">
        <p14:creationId xmlns:p14="http://schemas.microsoft.com/office/powerpoint/2010/main" val="6818789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27</a:t>
            </a:fld>
            <a:endParaRPr kumimoji="1" lang="ja-JP" altLang="en-US"/>
          </a:p>
        </p:txBody>
      </p:sp>
    </p:spTree>
    <p:extLst>
      <p:ext uri="{BB962C8B-B14F-4D97-AF65-F5344CB8AC3E}">
        <p14:creationId xmlns:p14="http://schemas.microsoft.com/office/powerpoint/2010/main" val="4582637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Team Introduction</a:t>
            </a:r>
            <a:r>
              <a:rPr kumimoji="1" lang="en-US" altLang="ja-JP" baseline="0" dirty="0" smtClean="0"/>
              <a:t> slide before presentation</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28</a:t>
            </a:fld>
            <a:endParaRPr kumimoji="1" lang="ja-JP" altLang="en-US"/>
          </a:p>
        </p:txBody>
      </p:sp>
    </p:spTree>
    <p:extLst>
      <p:ext uri="{BB962C8B-B14F-4D97-AF65-F5344CB8AC3E}">
        <p14:creationId xmlns:p14="http://schemas.microsoft.com/office/powerpoint/2010/main" val="5714993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29</a:t>
            </a:fld>
            <a:endParaRPr kumimoji="1" lang="ja-JP" altLang="en-US"/>
          </a:p>
        </p:txBody>
      </p:sp>
    </p:spTree>
    <p:extLst>
      <p:ext uri="{BB962C8B-B14F-4D97-AF65-F5344CB8AC3E}">
        <p14:creationId xmlns:p14="http://schemas.microsoft.com/office/powerpoint/2010/main" val="3187629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b="1" dirty="0" smtClean="0"/>
              <a:t>Activity 1, Orientation and Warm</a:t>
            </a:r>
            <a:r>
              <a:rPr kumimoji="1" lang="en-US" altLang="ja-JP" b="1" baseline="0" dirty="0" smtClean="0"/>
              <a:t> Up 1: When I think of the ocean...”</a:t>
            </a:r>
          </a:p>
          <a:p>
            <a:r>
              <a:rPr kumimoji="1" lang="en-US" altLang="ja-JP" b="0" baseline="0" dirty="0" smtClean="0"/>
              <a:t>Recommended time: ~10 minutes</a:t>
            </a:r>
          </a:p>
          <a:p>
            <a:endParaRPr kumimoji="1" lang="en-US" altLang="ja-JP" b="0" dirty="0" smtClean="0"/>
          </a:p>
          <a:p>
            <a:pPr marL="228600" indent="-228600">
              <a:buFont typeface="+mj-lt"/>
              <a:buAutoNum type="arabicPeriod"/>
            </a:pPr>
            <a:r>
              <a:rPr kumimoji="1" lang="en-US" altLang="ja-JP" dirty="0" smtClean="0"/>
              <a:t>Pass</a:t>
            </a:r>
            <a:r>
              <a:rPr kumimoji="1" lang="en-US" altLang="ja-JP" baseline="0" dirty="0" smtClean="0"/>
              <a:t> out the </a:t>
            </a:r>
            <a:r>
              <a:rPr kumimoji="1" lang="en-US" altLang="ja-JP" i="1" baseline="0" dirty="0" smtClean="0"/>
              <a:t>“My Ideas” Notebook</a:t>
            </a:r>
            <a:r>
              <a:rPr kumimoji="1" lang="en-US" altLang="ja-JP" baseline="0" dirty="0" smtClean="0"/>
              <a:t>. [File name: Notebook for The Summit]</a:t>
            </a:r>
          </a:p>
          <a:p>
            <a:pPr marL="228600" indent="-228600">
              <a:buFont typeface="+mj-lt"/>
              <a:buAutoNum type="arabicPeriod"/>
            </a:pPr>
            <a:r>
              <a:rPr kumimoji="1" lang="en-US" altLang="ja-JP" baseline="0" dirty="0" smtClean="0"/>
              <a:t>Ask students to turn to page 1.</a:t>
            </a:r>
          </a:p>
          <a:p>
            <a:pPr marL="228600" indent="-228600">
              <a:buFont typeface="+mj-lt"/>
              <a:buAutoNum type="arabicPeriod"/>
            </a:pPr>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3</a:t>
            </a:fld>
            <a:endParaRPr kumimoji="1" lang="ja-JP" altLang="en-US"/>
          </a:p>
        </p:txBody>
      </p:sp>
    </p:spTree>
    <p:extLst>
      <p:ext uri="{BB962C8B-B14F-4D97-AF65-F5344CB8AC3E}">
        <p14:creationId xmlns:p14="http://schemas.microsoft.com/office/powerpoint/2010/main" val="37626368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b="1" dirty="0" smtClean="0"/>
              <a:t>Activity 7, Full Assembly: Class Campaign Selection</a:t>
            </a:r>
          </a:p>
          <a:p>
            <a:r>
              <a:rPr kumimoji="1" lang="en-US" altLang="ja-JP" b="0" dirty="0" smtClean="0"/>
              <a:t>Recommended time:</a:t>
            </a:r>
            <a:r>
              <a:rPr kumimoji="1" lang="en-US" altLang="ja-JP" b="0" baseline="0" dirty="0" smtClean="0"/>
              <a:t> 30 minutes</a:t>
            </a:r>
          </a:p>
          <a:p>
            <a:r>
              <a:rPr kumimoji="1" lang="en-US" altLang="ja-JP" b="0" baseline="0" dirty="0" smtClean="0"/>
              <a:t>Slides 30~31</a:t>
            </a:r>
            <a:endParaRPr kumimoji="1" lang="en-US" altLang="ja-JP" b="0" dirty="0" smtClean="0"/>
          </a:p>
          <a:p>
            <a:pPr marL="228600" indent="-228600">
              <a:buFont typeface="+mj-lt"/>
              <a:buAutoNum type="arabicPeriod"/>
            </a:pPr>
            <a:r>
              <a:rPr kumimoji="1" lang="en-US" altLang="ja-JP" b="0" baseline="0" dirty="0" smtClean="0"/>
              <a:t>Using the scores given by each group for the presentations as a </a:t>
            </a:r>
            <a:r>
              <a:rPr kumimoji="1" lang="en-US" altLang="ja-JP" b="0" baseline="0" dirty="0" err="1" smtClean="0"/>
              <a:t>guidline</a:t>
            </a:r>
            <a:r>
              <a:rPr kumimoji="1" lang="en-US" altLang="ja-JP" b="0" baseline="0" dirty="0" smtClean="0"/>
              <a:t>, give students time to officially pick the campaign that their class would like to try to implement.</a:t>
            </a:r>
          </a:p>
          <a:p>
            <a:pPr marL="228600" indent="-228600">
              <a:buFont typeface="+mj-lt"/>
              <a:buAutoNum type="arabicPeriod"/>
            </a:pPr>
            <a:r>
              <a:rPr kumimoji="1" lang="en-US" altLang="ja-JP" b="0" baseline="0" dirty="0" smtClean="0"/>
              <a:t>Once the campaign has been selected, create 4 working groups, each group focused on one of the components of the campaign</a:t>
            </a:r>
            <a:r>
              <a:rPr kumimoji="1" lang="en-US" altLang="ja-JP" baseline="0" dirty="0" smtClean="0"/>
              <a:t> </a:t>
            </a:r>
          </a:p>
          <a:p>
            <a:pPr marL="228600" indent="-228600">
              <a:buFont typeface="+mj-lt"/>
              <a:buAutoNum type="arabicPeriod"/>
            </a:pPr>
            <a:r>
              <a:rPr kumimoji="1" lang="en-US" altLang="ja-JP" dirty="0" smtClean="0"/>
              <a:t>Give working groups about 15 minutes to identify</a:t>
            </a:r>
            <a:r>
              <a:rPr kumimoji="1" lang="en-US" altLang="ja-JP" baseline="0" dirty="0" smtClean="0"/>
              <a:t> the first step they will take in helping to institute the campaign</a:t>
            </a:r>
          </a:p>
          <a:p>
            <a:pPr marL="228600" indent="-228600">
              <a:buFont typeface="+mj-lt"/>
              <a:buAutoNum type="arabicPeriod"/>
            </a:pPr>
            <a:r>
              <a:rPr kumimoji="1" lang="en-US" altLang="ja-JP" baseline="0" dirty="0" smtClean="0"/>
              <a:t>Have students present about their working groups first step</a:t>
            </a:r>
          </a:p>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30</a:t>
            </a:fld>
            <a:endParaRPr kumimoji="1" lang="ja-JP" altLang="en-US"/>
          </a:p>
        </p:txBody>
      </p:sp>
    </p:spTree>
    <p:extLst>
      <p:ext uri="{BB962C8B-B14F-4D97-AF65-F5344CB8AC3E}">
        <p14:creationId xmlns:p14="http://schemas.microsoft.com/office/powerpoint/2010/main" val="14509391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indent="-228600">
              <a:buFont typeface="+mj-lt"/>
              <a:buAutoNum type="arabicPeriod" startAt="5"/>
            </a:pPr>
            <a:r>
              <a:rPr kumimoji="1" lang="en-US" altLang="ja-JP" b="0" baseline="0" dirty="0" smtClean="0"/>
              <a:t>Make sure to provide students with time to meet and institute their campaign</a:t>
            </a:r>
          </a:p>
          <a:p>
            <a:pPr marL="228600" indent="-228600">
              <a:buFont typeface="+mj-lt"/>
              <a:buAutoNum type="arabicPeriod" startAt="5"/>
            </a:pPr>
            <a:r>
              <a:rPr kumimoji="1" lang="en-US" altLang="ja-JP" b="0" baseline="0" dirty="0" smtClean="0"/>
              <a:t>If students are interested, encourage them to join the High School Environmental Summit 2026</a:t>
            </a:r>
          </a:p>
          <a:p>
            <a:endParaRPr kumimoji="1" lang="en-US" altLang="ja-JP" b="0" baseline="0"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31</a:t>
            </a:fld>
            <a:endParaRPr kumimoji="1" lang="ja-JP" altLang="en-US"/>
          </a:p>
        </p:txBody>
      </p:sp>
    </p:spTree>
    <p:extLst>
      <p:ext uri="{BB962C8B-B14F-4D97-AF65-F5344CB8AC3E}">
        <p14:creationId xmlns:p14="http://schemas.microsoft.com/office/powerpoint/2010/main" val="2246224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indent="-228600">
              <a:buFont typeface="+mj-lt"/>
              <a:buAutoNum type="arabicPeriod" startAt="3"/>
            </a:pPr>
            <a:r>
              <a:rPr kumimoji="1" lang="en-US" altLang="ja-JP" baseline="0" dirty="0" smtClean="0"/>
              <a:t>In their groups have students ask each other the question, “When you think of the ocean, what do you think of?”</a:t>
            </a:r>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4</a:t>
            </a:fld>
            <a:endParaRPr kumimoji="1" lang="ja-JP" altLang="en-US"/>
          </a:p>
        </p:txBody>
      </p:sp>
    </p:spTree>
    <p:extLst>
      <p:ext uri="{BB962C8B-B14F-4D97-AF65-F5344CB8AC3E}">
        <p14:creationId xmlns:p14="http://schemas.microsoft.com/office/powerpoint/2010/main" val="3149698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lvl="0" indent="-228600">
              <a:buFont typeface="+mj-lt"/>
              <a:buAutoNum type="arabicPeriod" startAt="4"/>
            </a:pPr>
            <a:r>
              <a:rPr kumimoji="1" lang="en-US" altLang="ja-JP" sz="1200" kern="1200" dirty="0" smtClean="0">
                <a:solidFill>
                  <a:schemeClr val="tx1"/>
                </a:solidFill>
                <a:effectLst/>
                <a:latin typeface="+mn-lt"/>
                <a:ea typeface="+mn-ea"/>
                <a:cs typeface="+mn-cs"/>
              </a:rPr>
              <a:t>Now turn this into a brainstorming/train of thought activity.</a:t>
            </a:r>
            <a:r>
              <a:rPr kumimoji="1" lang="en-US" altLang="ja-JP" sz="1200" kern="1200" baseline="0" dirty="0" smtClean="0">
                <a:solidFill>
                  <a:schemeClr val="tx1"/>
                </a:solidFill>
                <a:effectLst/>
                <a:latin typeface="+mn-lt"/>
                <a:ea typeface="+mn-ea"/>
                <a:cs typeface="+mn-cs"/>
              </a:rPr>
              <a:t> </a:t>
            </a:r>
          </a:p>
          <a:p>
            <a:pPr marL="228600" lvl="0" indent="-228600">
              <a:buFont typeface="+mj-lt"/>
              <a:buAutoNum type="arabicPeriod" startAt="4"/>
            </a:pPr>
            <a:r>
              <a:rPr kumimoji="1" lang="en-US" altLang="ja-JP" sz="1200" kern="1200" baseline="0" dirty="0" smtClean="0">
                <a:solidFill>
                  <a:schemeClr val="tx1"/>
                </a:solidFill>
                <a:effectLst/>
                <a:latin typeface="+mn-lt"/>
                <a:ea typeface="+mn-ea"/>
                <a:cs typeface="+mn-cs"/>
              </a:rPr>
              <a:t>The first student in the group says, “</a:t>
            </a:r>
            <a:r>
              <a:rPr kumimoji="1" lang="en-US" altLang="ja-JP" sz="1200" kern="1200" dirty="0" smtClean="0">
                <a:solidFill>
                  <a:schemeClr val="tx1"/>
                </a:solidFill>
                <a:effectLst/>
                <a:latin typeface="+mn-lt"/>
                <a:ea typeface="+mn-ea"/>
                <a:cs typeface="+mn-cs"/>
              </a:rPr>
              <a:t>When I think of the ocean, I think of ‘A’. If people in the table also thought of</a:t>
            </a:r>
            <a:r>
              <a:rPr kumimoji="1" lang="en-US" altLang="ja-JP" sz="1200" kern="1200" baseline="0" dirty="0" smtClean="0">
                <a:solidFill>
                  <a:schemeClr val="tx1"/>
                </a:solidFill>
                <a:effectLst/>
                <a:latin typeface="+mn-lt"/>
                <a:ea typeface="+mn-ea"/>
                <a:cs typeface="+mn-cs"/>
              </a:rPr>
              <a:t> ‘A’</a:t>
            </a:r>
            <a:r>
              <a:rPr kumimoji="1" lang="en-US" altLang="ja-JP" sz="1200" kern="1200" dirty="0" smtClean="0">
                <a:solidFill>
                  <a:schemeClr val="tx1"/>
                </a:solidFill>
                <a:effectLst/>
                <a:latin typeface="+mn-lt"/>
                <a:ea typeface="+mn-ea"/>
                <a:cs typeface="+mn-cs"/>
              </a:rPr>
              <a:t>, they should slap the table.</a:t>
            </a:r>
          </a:p>
          <a:p>
            <a:pPr marL="228600" lvl="0" indent="-228600">
              <a:buFont typeface="+mj-lt"/>
              <a:buAutoNum type="arabicPeriod" startAt="4"/>
            </a:pPr>
            <a:r>
              <a:rPr kumimoji="1" lang="en-US" altLang="ja-JP" sz="1200" kern="1200" dirty="0" smtClean="0">
                <a:solidFill>
                  <a:schemeClr val="tx1"/>
                </a:solidFill>
                <a:effectLst/>
                <a:latin typeface="+mn-lt"/>
                <a:ea typeface="+mn-ea"/>
                <a:cs typeface="+mn-cs"/>
                <a:sym typeface="Wingdings" panose="05000000000000000000" pitchFamily="2" charset="2"/>
              </a:rPr>
              <a:t>The</a:t>
            </a:r>
            <a:r>
              <a:rPr kumimoji="1" lang="en-US" altLang="ja-JP" sz="1200" kern="1200" baseline="0" dirty="0" smtClean="0">
                <a:solidFill>
                  <a:schemeClr val="tx1"/>
                </a:solidFill>
                <a:effectLst/>
                <a:latin typeface="+mn-lt"/>
                <a:ea typeface="+mn-ea"/>
                <a:cs typeface="+mn-cs"/>
                <a:sym typeface="Wingdings" panose="05000000000000000000" pitchFamily="2" charset="2"/>
              </a:rPr>
              <a:t> n</a:t>
            </a:r>
            <a:r>
              <a:rPr kumimoji="1" lang="en-US" altLang="ja-JP" sz="1200" kern="1200" dirty="0" smtClean="0">
                <a:solidFill>
                  <a:schemeClr val="tx1"/>
                </a:solidFill>
                <a:effectLst/>
                <a:latin typeface="+mn-lt"/>
                <a:ea typeface="+mn-ea"/>
                <a:cs typeface="+mn-cs"/>
              </a:rPr>
              <a:t>ext student says, “When I think o ‘A’, I think of ‘B’. and any student who also thought of ‘B’ should</a:t>
            </a:r>
            <a:r>
              <a:rPr kumimoji="1" lang="en-US" altLang="ja-JP" sz="1200" kern="1200" baseline="0" dirty="0" smtClean="0">
                <a:solidFill>
                  <a:schemeClr val="tx1"/>
                </a:solidFill>
                <a:effectLst/>
                <a:latin typeface="+mn-lt"/>
                <a:ea typeface="+mn-ea"/>
                <a:cs typeface="+mn-cs"/>
              </a:rPr>
              <a:t> </a:t>
            </a:r>
            <a:r>
              <a:rPr kumimoji="1" lang="en-US" altLang="ja-JP" sz="1200" kern="1200" dirty="0" smtClean="0">
                <a:solidFill>
                  <a:schemeClr val="tx1"/>
                </a:solidFill>
                <a:effectLst/>
                <a:latin typeface="+mn-lt"/>
                <a:ea typeface="+mn-ea"/>
                <a:cs typeface="+mn-cs"/>
              </a:rPr>
              <a:t>slap the table. </a:t>
            </a:r>
          </a:p>
          <a:p>
            <a:pPr marL="228600" lvl="0" indent="-228600">
              <a:buFont typeface="+mj-lt"/>
              <a:buAutoNum type="arabicPeriod" startAt="4"/>
            </a:pPr>
            <a:r>
              <a:rPr kumimoji="1" lang="en-US" altLang="ja-JP" sz="1200" kern="1200" dirty="0" smtClean="0">
                <a:solidFill>
                  <a:schemeClr val="tx1"/>
                </a:solidFill>
                <a:effectLst/>
                <a:latin typeface="+mn-lt"/>
                <a:ea typeface="+mn-ea"/>
                <a:cs typeface="+mn-cs"/>
              </a:rPr>
              <a:t>This continues for one round around the table.</a:t>
            </a:r>
            <a:endParaRPr kumimoji="1" lang="ja-JP" altLang="ja-JP" sz="1200" kern="1200" dirty="0" smtClean="0">
              <a:solidFill>
                <a:schemeClr val="tx1"/>
              </a:solidFill>
              <a:effectLst/>
              <a:latin typeface="+mn-lt"/>
              <a:ea typeface="+mn-ea"/>
              <a:cs typeface="+mn-cs"/>
            </a:endParaRPr>
          </a:p>
          <a:p>
            <a:pPr marL="228600" lvl="0" indent="-228600">
              <a:buFont typeface="+mj-lt"/>
              <a:buAutoNum type="arabicPeriod" startAt="4"/>
            </a:pPr>
            <a:r>
              <a:rPr kumimoji="1" lang="en-US" altLang="ja-JP" sz="1200" kern="1200" dirty="0" smtClean="0">
                <a:solidFill>
                  <a:schemeClr val="tx1"/>
                </a:solidFill>
                <a:effectLst/>
                <a:latin typeface="+mn-lt"/>
                <a:ea typeface="+mn-ea"/>
                <a:cs typeface="+mn-cs"/>
              </a:rPr>
              <a:t>Give students a few minutes to answer the discussion question 1: Why it is better for</a:t>
            </a:r>
            <a:r>
              <a:rPr kumimoji="1" lang="en-US" altLang="ja-JP" sz="1200" kern="1200" baseline="0" dirty="0" smtClean="0">
                <a:solidFill>
                  <a:schemeClr val="tx1"/>
                </a:solidFill>
                <a:effectLst/>
                <a:latin typeface="+mn-lt"/>
                <a:ea typeface="+mn-ea"/>
                <a:cs typeface="+mn-cs"/>
              </a:rPr>
              <a:t> a large number of group members</a:t>
            </a:r>
            <a:r>
              <a:rPr kumimoji="1" lang="en-US" altLang="ja-JP" sz="1200" kern="1200" dirty="0" smtClean="0">
                <a:solidFill>
                  <a:schemeClr val="tx1"/>
                </a:solidFill>
                <a:effectLst/>
                <a:latin typeface="+mn-lt"/>
                <a:ea typeface="+mn-ea"/>
                <a:cs typeface="+mn-cs"/>
              </a:rPr>
              <a:t> to slap the table</a:t>
            </a:r>
          </a:p>
          <a:p>
            <a:pPr marL="228600" lvl="0" indent="-228600">
              <a:buFont typeface="+mj-lt"/>
              <a:buAutoNum type="arabicPeriod" startAt="4"/>
            </a:pPr>
            <a:r>
              <a:rPr kumimoji="1" lang="en-US" altLang="ja-JP" sz="1200" kern="1200" dirty="0" smtClean="0">
                <a:solidFill>
                  <a:schemeClr val="tx1"/>
                </a:solidFill>
                <a:effectLst/>
                <a:latin typeface="+mn-lt"/>
                <a:ea typeface="+mn-ea"/>
                <a:cs typeface="+mn-cs"/>
              </a:rPr>
              <a:t>Collect some group answers to discussion questions 1</a:t>
            </a:r>
            <a:endParaRPr kumimoji="1" lang="ja-JP" altLang="ja-JP" sz="1200" kern="1200" dirty="0" smtClean="0">
              <a:solidFill>
                <a:schemeClr val="tx1"/>
              </a:solidFill>
              <a:effectLst/>
              <a:latin typeface="+mn-lt"/>
              <a:ea typeface="+mn-ea"/>
              <a:cs typeface="+mn-cs"/>
            </a:endParaRPr>
          </a:p>
          <a:p>
            <a:pPr marL="228600" indent="-228600">
              <a:buFont typeface="+mj-lt"/>
              <a:buAutoNum type="arabicPeriod" startAt="4"/>
            </a:pPr>
            <a:r>
              <a:rPr kumimoji="1" lang="en-US" altLang="ja-JP" sz="1200" kern="1200" dirty="0" smtClean="0">
                <a:solidFill>
                  <a:schemeClr val="tx1"/>
                </a:solidFill>
                <a:effectLst/>
                <a:latin typeface="+mn-lt"/>
                <a:ea typeface="+mn-ea"/>
                <a:cs typeface="+mn-cs"/>
              </a:rPr>
              <a:t>Give students a few minutes to answer the discussion question 2: Why is it better for only a small number of group</a:t>
            </a:r>
            <a:r>
              <a:rPr kumimoji="1" lang="en-US" altLang="ja-JP" sz="1200" kern="1200" baseline="0" dirty="0" smtClean="0">
                <a:solidFill>
                  <a:schemeClr val="tx1"/>
                </a:solidFill>
                <a:effectLst/>
                <a:latin typeface="+mn-lt"/>
                <a:ea typeface="+mn-ea"/>
                <a:cs typeface="+mn-cs"/>
              </a:rPr>
              <a:t> members</a:t>
            </a:r>
            <a:r>
              <a:rPr kumimoji="1" lang="en-US" altLang="ja-JP" sz="1200" kern="1200" dirty="0" smtClean="0">
                <a:solidFill>
                  <a:schemeClr val="tx1"/>
                </a:solidFill>
                <a:effectLst/>
                <a:latin typeface="+mn-lt"/>
                <a:ea typeface="+mn-ea"/>
                <a:cs typeface="+mn-cs"/>
              </a:rPr>
              <a:t> to slap the table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kumimoji="1" lang="en-US" altLang="ja-JP" sz="1200" kern="1200" dirty="0" smtClean="0">
                <a:solidFill>
                  <a:schemeClr val="tx1"/>
                </a:solidFill>
                <a:effectLst/>
                <a:latin typeface="+mn-lt"/>
                <a:ea typeface="+mn-ea"/>
                <a:cs typeface="+mn-cs"/>
              </a:rPr>
              <a:t>Collect some group answers to discussion questions 2</a:t>
            </a:r>
            <a:endParaRPr kumimoji="1" lang="ja-JP" altLang="ja-JP" sz="1200" kern="1200" dirty="0" smtClean="0">
              <a:solidFill>
                <a:schemeClr val="tx1"/>
              </a:solidFill>
              <a:effectLst/>
              <a:latin typeface="+mn-lt"/>
              <a:ea typeface="+mn-ea"/>
              <a:cs typeface="+mn-cs"/>
            </a:endParaRPr>
          </a:p>
          <a:p>
            <a:pPr marL="228600" indent="-228600">
              <a:buFont typeface="+mj-lt"/>
              <a:buAutoNum type="arabicPeriod" startAt="4"/>
            </a:pPr>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5</a:t>
            </a:fld>
            <a:endParaRPr kumimoji="1" lang="ja-JP" altLang="en-US"/>
          </a:p>
        </p:txBody>
      </p:sp>
    </p:spTree>
    <p:extLst>
      <p:ext uri="{BB962C8B-B14F-4D97-AF65-F5344CB8AC3E}">
        <p14:creationId xmlns:p14="http://schemas.microsoft.com/office/powerpoint/2010/main" val="1433267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b="1" dirty="0" smtClean="0"/>
              <a:t>Activity 2, Picking a secretary</a:t>
            </a:r>
            <a:r>
              <a:rPr kumimoji="1" lang="en-US" altLang="ja-JP" b="1" baseline="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b="0" baseline="0" dirty="0" smtClean="0"/>
              <a:t>Recommended time: ~5 minutes</a:t>
            </a:r>
          </a:p>
          <a:p>
            <a:endParaRPr kumimoji="1" lang="en-US" altLang="ja-JP" b="1" baseline="0" dirty="0" smtClean="0"/>
          </a:p>
          <a:p>
            <a:pPr marL="228600" indent="-228600">
              <a:buAutoNum type="arabicPeriod"/>
            </a:pPr>
            <a:r>
              <a:rPr kumimoji="1" lang="en-US" altLang="ja-JP" b="0" baseline="0" dirty="0" smtClean="0"/>
              <a:t>Reviews the 3 main responsibilities of a secretary which are listed on the slide</a:t>
            </a:r>
          </a:p>
          <a:p>
            <a:pPr marL="228600" indent="-228600">
              <a:buAutoNum type="arabicPeriod"/>
            </a:pPr>
            <a:r>
              <a:rPr kumimoji="1" lang="en-US" altLang="ja-JP" b="0" baseline="0" dirty="0" smtClean="0"/>
              <a:t>Have each group pick 2 secretaries to share the duties listed on the slide</a:t>
            </a:r>
          </a:p>
          <a:p>
            <a:endParaRPr kumimoji="1" lang="ja-JP" altLang="en-US"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6</a:t>
            </a:fld>
            <a:endParaRPr kumimoji="1" lang="ja-JP" altLang="en-US"/>
          </a:p>
        </p:txBody>
      </p:sp>
    </p:spTree>
    <p:extLst>
      <p:ext uri="{BB962C8B-B14F-4D97-AF65-F5344CB8AC3E}">
        <p14:creationId xmlns:p14="http://schemas.microsoft.com/office/powerpoint/2010/main" val="652248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b="1" dirty="0" smtClean="0"/>
              <a:t>Activity 3, Lecture:</a:t>
            </a:r>
            <a:r>
              <a:rPr kumimoji="1" lang="en-US" altLang="ja-JP" b="1" baseline="0" dirty="0" smtClean="0"/>
              <a:t> The Global Environment and Ocean, Dr. </a:t>
            </a:r>
            <a:r>
              <a:rPr kumimoji="1" lang="en-US" altLang="ja-JP" b="1" baseline="0" dirty="0" err="1" smtClean="0"/>
              <a:t>Makio</a:t>
            </a:r>
            <a:r>
              <a:rPr kumimoji="1" lang="en-US" altLang="ja-JP" b="1" baseline="0" dirty="0" smtClean="0"/>
              <a:t> Honda</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b="0" baseline="0" dirty="0" smtClean="0"/>
              <a:t>Recommended time: ~55 minutes</a:t>
            </a:r>
          </a:p>
          <a:p>
            <a:endParaRPr kumimoji="1" lang="en-US" altLang="ja-JP" b="1" baseline="0" dirty="0" smtClean="0"/>
          </a:p>
          <a:p>
            <a:r>
              <a:rPr kumimoji="1" lang="en-US" altLang="ja-JP" sz="1200" kern="1200" dirty="0" smtClean="0">
                <a:solidFill>
                  <a:schemeClr val="tx1"/>
                </a:solidFill>
                <a:effectLst/>
                <a:latin typeface="+mn-lt"/>
                <a:ea typeface="+mn-ea"/>
                <a:cs typeface="+mn-cs"/>
              </a:rPr>
              <a:t>YouTube Link to Dr. Honda’s lecture in English: </a:t>
            </a:r>
            <a:endParaRPr kumimoji="1" lang="ja-JP" altLang="ja-JP" sz="1200" kern="1200" dirty="0" smtClean="0">
              <a:solidFill>
                <a:schemeClr val="tx1"/>
              </a:solidFill>
              <a:effectLst/>
              <a:latin typeface="+mn-lt"/>
              <a:ea typeface="+mn-ea"/>
              <a:cs typeface="+mn-cs"/>
            </a:endParaRPr>
          </a:p>
          <a:p>
            <a:r>
              <a:rPr kumimoji="1" lang="en-US" altLang="ja-JP" sz="1200" u="sng" kern="1200" dirty="0" smtClean="0">
                <a:solidFill>
                  <a:schemeClr val="tx1"/>
                </a:solidFill>
                <a:effectLst/>
                <a:latin typeface="+mn-lt"/>
                <a:ea typeface="+mn-ea"/>
                <a:cs typeface="+mn-cs"/>
                <a:hlinkClick r:id="rId3"/>
              </a:rPr>
              <a:t>https://youtu.be/nfSv3WkI6uo?si=Jv3mYZHxfJg22C8v</a:t>
            </a:r>
            <a:r>
              <a:rPr kumimoji="1" lang="en-US" altLang="ja-JP" sz="1200" kern="1200" dirty="0" smtClean="0">
                <a:solidFill>
                  <a:schemeClr val="tx1"/>
                </a:solidFill>
                <a:effectLst/>
                <a:latin typeface="+mn-lt"/>
                <a:ea typeface="+mn-ea"/>
                <a:cs typeface="+mn-cs"/>
              </a:rPr>
              <a:t>  </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YouTube Link to Dr. Honda’s lecture in Japanese:</a:t>
            </a:r>
            <a:endParaRPr kumimoji="1" lang="ja-JP" altLang="ja-JP" sz="1200" kern="1200" dirty="0" smtClean="0">
              <a:solidFill>
                <a:schemeClr val="tx1"/>
              </a:solidFill>
              <a:effectLst/>
              <a:latin typeface="+mn-lt"/>
              <a:ea typeface="+mn-ea"/>
              <a:cs typeface="+mn-cs"/>
            </a:endParaRPr>
          </a:p>
          <a:p>
            <a:r>
              <a:rPr kumimoji="1" lang="en-US" altLang="ja-JP" sz="1200" u="sng" kern="1200" dirty="0" smtClean="0">
                <a:solidFill>
                  <a:schemeClr val="tx1"/>
                </a:solidFill>
                <a:effectLst/>
                <a:latin typeface="+mn-lt"/>
                <a:ea typeface="+mn-ea"/>
                <a:cs typeface="+mn-cs"/>
                <a:hlinkClick r:id="rId3"/>
              </a:rPr>
              <a:t>https://youtu.be/nfSv3WkI6uo?si=Jv3mYZHxfJg22C8v</a:t>
            </a:r>
            <a:r>
              <a:rPr kumimoji="1" lang="en-US" altLang="ja-JP" sz="1200" kern="1200" dirty="0" smtClean="0">
                <a:solidFill>
                  <a:schemeClr val="tx1"/>
                </a:solidFill>
                <a:effectLst/>
                <a:latin typeface="+mn-lt"/>
                <a:ea typeface="+mn-ea"/>
                <a:cs typeface="+mn-cs"/>
              </a:rPr>
              <a:t> </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 </a:t>
            </a:r>
            <a:endParaRPr kumimoji="1" lang="ja-JP" altLang="ja-JP" sz="1200" kern="1200" dirty="0" smtClean="0">
              <a:solidFill>
                <a:schemeClr val="tx1"/>
              </a:solidFill>
              <a:effectLst/>
              <a:latin typeface="+mn-lt"/>
              <a:ea typeface="+mn-ea"/>
              <a:cs typeface="+mn-cs"/>
            </a:endParaRPr>
          </a:p>
          <a:p>
            <a:endParaRPr kumimoji="1" lang="en-US" altLang="ja-JP" b="1" baseline="0" dirty="0" smtClean="0"/>
          </a:p>
          <a:p>
            <a:endParaRPr kumimoji="1" lang="en-US" altLang="ja-JP" b="1" baseline="0" dirty="0" smtClean="0"/>
          </a:p>
          <a:p>
            <a:pPr marL="228600" indent="-228600">
              <a:buAutoNum type="arabicPeriod"/>
            </a:pPr>
            <a:r>
              <a:rPr kumimoji="1" lang="en-US" altLang="ja-JP" b="0" baseline="0" dirty="0" smtClean="0"/>
              <a:t>Direct students to page 2 of the </a:t>
            </a:r>
            <a:r>
              <a:rPr kumimoji="1" lang="en-US" altLang="ja-JP" b="0" i="1" baseline="0" dirty="0" smtClean="0"/>
              <a:t>Notebook for the Summit</a:t>
            </a:r>
            <a:r>
              <a:rPr kumimoji="1" lang="en-US" altLang="ja-JP" b="0" i="0" baseline="0" dirty="0" smtClean="0"/>
              <a:t> file, “Key-Note Lecture Notes”</a:t>
            </a:r>
          </a:p>
          <a:p>
            <a:pPr marL="228600" indent="-228600">
              <a:buAutoNum type="arabicPeriod"/>
            </a:pPr>
            <a:r>
              <a:rPr kumimoji="1" lang="en-US" altLang="ja-JP" b="0" i="0" baseline="0" dirty="0" smtClean="0"/>
              <a:t>Students should try and find information from the key-note lecture which they can use in their campaign.</a:t>
            </a:r>
          </a:p>
          <a:p>
            <a:pPr marL="228600" indent="-228600">
              <a:buAutoNum type="arabicPeriod"/>
            </a:pPr>
            <a:r>
              <a:rPr kumimoji="1" lang="en-US" altLang="ja-JP" b="0" i="0" baseline="0" dirty="0" smtClean="0"/>
              <a:t>Because the lecture is 47 minutes long, is academically advanced, and contains a large amount of environmental information, it might be best to break the video into 3 parts. Give students five minutes after each section to share parts of the lecture they believe could be used effectively in an environmental campaign to protect the ocean environment.</a:t>
            </a:r>
          </a:p>
          <a:p>
            <a:pPr marL="228600" indent="-228600">
              <a:buAutoNum type="arabicPeriod"/>
            </a:pPr>
            <a:endParaRPr kumimoji="1" lang="en-US" altLang="ja-JP" b="0" i="0" baseline="0" dirty="0" smtClean="0"/>
          </a:p>
          <a:p>
            <a:pPr marL="228600" indent="-228600">
              <a:buAutoNum type="arabicPeriod"/>
            </a:pPr>
            <a:endParaRPr kumimoji="1" lang="en-US" altLang="ja-JP" b="0" i="0" baseline="0" dirty="0" smtClean="0"/>
          </a:p>
          <a:p>
            <a:pPr marL="228600" indent="-228600">
              <a:buAutoNum type="arabicPeriod"/>
            </a:pPr>
            <a:endParaRPr kumimoji="1" lang="ja-JP" altLang="en-US" b="0"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7</a:t>
            </a:fld>
            <a:endParaRPr kumimoji="1" lang="ja-JP" altLang="en-US"/>
          </a:p>
        </p:txBody>
      </p:sp>
    </p:spTree>
    <p:extLst>
      <p:ext uri="{BB962C8B-B14F-4D97-AF65-F5344CB8AC3E}">
        <p14:creationId xmlns:p14="http://schemas.microsoft.com/office/powerpoint/2010/main" val="594444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b="1" dirty="0" smtClean="0"/>
              <a:t>Activity 4, Exploring</a:t>
            </a:r>
            <a:r>
              <a:rPr kumimoji="1" lang="en-US" altLang="ja-JP" b="1" baseline="0" dirty="0" smtClean="0"/>
              <a:t> Culture and the Environment: Workshop 1</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b="0" baseline="0" dirty="0" smtClean="0"/>
              <a:t>Recommended time: ~40 minutes</a:t>
            </a:r>
          </a:p>
          <a:p>
            <a:endParaRPr kumimoji="1" lang="en-US" altLang="ja-JP" b="1" baseline="0" dirty="0" smtClean="0"/>
          </a:p>
          <a:p>
            <a:pPr marL="228600" indent="-228600">
              <a:buAutoNum type="arabicPeriod"/>
            </a:pPr>
            <a:r>
              <a:rPr kumimoji="1" lang="en-US" altLang="ja-JP" b="0" baseline="0" dirty="0" smtClean="0"/>
              <a:t>Explain to students that they will now engage in a short workshop </a:t>
            </a:r>
          </a:p>
          <a:p>
            <a:pPr marL="228600" indent="-228600">
              <a:buAutoNum type="arabicPeriod"/>
            </a:pPr>
            <a:endParaRPr kumimoji="1" lang="en-US" altLang="ja-JP" b="0" dirty="0" smtClean="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8</a:t>
            </a:fld>
            <a:endParaRPr kumimoji="1" lang="ja-JP" altLang="en-US"/>
          </a:p>
        </p:txBody>
      </p:sp>
    </p:spTree>
    <p:extLst>
      <p:ext uri="{BB962C8B-B14F-4D97-AF65-F5344CB8AC3E}">
        <p14:creationId xmlns:p14="http://schemas.microsoft.com/office/powerpoint/2010/main" val="3100000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indent="-228600">
              <a:buFont typeface="+mj-lt"/>
              <a:buAutoNum type="arabicPeriod" startAt="2"/>
            </a:pPr>
            <a:r>
              <a:rPr kumimoji="1" lang="en-US" altLang="ja-JP" dirty="0" smtClean="0"/>
              <a:t>Explain</a:t>
            </a:r>
            <a:r>
              <a:rPr kumimoji="1" lang="en-US" altLang="ja-JP" baseline="0" dirty="0" smtClean="0"/>
              <a:t> to students that they will be using pages 4 through 6 from their </a:t>
            </a:r>
            <a:r>
              <a:rPr kumimoji="1" lang="en-US" altLang="ja-JP" i="1" baseline="0" dirty="0" smtClean="0"/>
              <a:t>“My Ideas” Notebook.</a:t>
            </a:r>
          </a:p>
          <a:p>
            <a:pPr marL="228600" indent="-228600">
              <a:buFont typeface="+mj-lt"/>
              <a:buAutoNum type="arabicPeriod" startAt="2"/>
            </a:pPr>
            <a:r>
              <a:rPr kumimoji="1" lang="en-US" altLang="ja-JP" baseline="0" dirty="0" smtClean="0"/>
              <a:t>Tell students that they are going to do an activity to explore how cultural traditions can have a positive impact on environmental issues. This is a chance for students to engage in some active cultural exploration during the Model Summit. Make sure to highlight that culture is often times highly influenced by region. So even though students are all from Japan, they will also have many traditions and habits which differ from their classmates’ and which can be tied to the environment.</a:t>
            </a:r>
            <a:endParaRPr kumimoji="1" lang="ja-JP" altLang="en-US" dirty="0" smtClean="0"/>
          </a:p>
          <a:p>
            <a:endParaRPr kumimoji="1" lang="ja-JP" altLang="en-US" i="1" dirty="0"/>
          </a:p>
        </p:txBody>
      </p:sp>
      <p:sp>
        <p:nvSpPr>
          <p:cNvPr id="4" name="スライド番号プレースホルダー 3"/>
          <p:cNvSpPr>
            <a:spLocks noGrp="1"/>
          </p:cNvSpPr>
          <p:nvPr>
            <p:ph type="sldNum" sz="quarter" idx="10"/>
          </p:nvPr>
        </p:nvSpPr>
        <p:spPr/>
        <p:txBody>
          <a:bodyPr/>
          <a:lstStyle/>
          <a:p>
            <a:fld id="{D66B42DF-2E1C-43F2-A0A1-621FB84DAA09}" type="slidenum">
              <a:rPr kumimoji="1" lang="ja-JP" altLang="en-US" smtClean="0"/>
              <a:t>9</a:t>
            </a:fld>
            <a:endParaRPr kumimoji="1" lang="ja-JP" altLang="en-US"/>
          </a:p>
        </p:txBody>
      </p:sp>
    </p:spTree>
    <p:extLst>
      <p:ext uri="{BB962C8B-B14F-4D97-AF65-F5344CB8AC3E}">
        <p14:creationId xmlns:p14="http://schemas.microsoft.com/office/powerpoint/2010/main" val="1948507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4321BB0B-2975-4AC4-87C7-4EB33477239B}" type="datetimeFigureOut">
              <a:rPr kumimoji="1" lang="ja-JP" altLang="en-US" smtClean="0"/>
              <a:t>2025/3/13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DBE37EA-E5B8-47DE-A85A-0C6A3BA91B30}" type="slidenum">
              <a:rPr kumimoji="1" lang="ja-JP" altLang="en-US" smtClean="0"/>
              <a:t>‹#›</a:t>
            </a:fld>
            <a:endParaRPr kumimoji="1" lang="ja-JP" altLang="en-US"/>
          </a:p>
        </p:txBody>
      </p:sp>
    </p:spTree>
    <p:extLst>
      <p:ext uri="{BB962C8B-B14F-4D97-AF65-F5344CB8AC3E}">
        <p14:creationId xmlns:p14="http://schemas.microsoft.com/office/powerpoint/2010/main" val="3038559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321BB0B-2975-4AC4-87C7-4EB33477239B}" type="datetimeFigureOut">
              <a:rPr kumimoji="1" lang="ja-JP" altLang="en-US" smtClean="0"/>
              <a:t>2025/3/13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DBE37EA-E5B8-47DE-A85A-0C6A3BA91B30}" type="slidenum">
              <a:rPr kumimoji="1" lang="ja-JP" altLang="en-US" smtClean="0"/>
              <a:t>‹#›</a:t>
            </a:fld>
            <a:endParaRPr kumimoji="1" lang="ja-JP" altLang="en-US"/>
          </a:p>
        </p:txBody>
      </p:sp>
    </p:spTree>
    <p:extLst>
      <p:ext uri="{BB962C8B-B14F-4D97-AF65-F5344CB8AC3E}">
        <p14:creationId xmlns:p14="http://schemas.microsoft.com/office/powerpoint/2010/main" val="519770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321BB0B-2975-4AC4-87C7-4EB33477239B}" type="datetimeFigureOut">
              <a:rPr kumimoji="1" lang="ja-JP" altLang="en-US" smtClean="0"/>
              <a:t>2025/3/13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DBE37EA-E5B8-47DE-A85A-0C6A3BA91B30}" type="slidenum">
              <a:rPr kumimoji="1" lang="ja-JP" altLang="en-US" smtClean="0"/>
              <a:t>‹#›</a:t>
            </a:fld>
            <a:endParaRPr kumimoji="1" lang="ja-JP" altLang="en-US"/>
          </a:p>
        </p:txBody>
      </p:sp>
    </p:spTree>
    <p:extLst>
      <p:ext uri="{BB962C8B-B14F-4D97-AF65-F5344CB8AC3E}">
        <p14:creationId xmlns:p14="http://schemas.microsoft.com/office/powerpoint/2010/main" val="3257428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321BB0B-2975-4AC4-87C7-4EB33477239B}" type="datetimeFigureOut">
              <a:rPr kumimoji="1" lang="ja-JP" altLang="en-US" smtClean="0"/>
              <a:t>2025/3/13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DBE37EA-E5B8-47DE-A85A-0C6A3BA91B30}" type="slidenum">
              <a:rPr kumimoji="1" lang="ja-JP" altLang="en-US" smtClean="0"/>
              <a:t>‹#›</a:t>
            </a:fld>
            <a:endParaRPr kumimoji="1" lang="ja-JP" altLang="en-US"/>
          </a:p>
        </p:txBody>
      </p:sp>
    </p:spTree>
    <p:extLst>
      <p:ext uri="{BB962C8B-B14F-4D97-AF65-F5344CB8AC3E}">
        <p14:creationId xmlns:p14="http://schemas.microsoft.com/office/powerpoint/2010/main" val="1326237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4321BB0B-2975-4AC4-87C7-4EB33477239B}" type="datetimeFigureOut">
              <a:rPr kumimoji="1" lang="ja-JP" altLang="en-US" smtClean="0"/>
              <a:t>2025/3/13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DBE37EA-E5B8-47DE-A85A-0C6A3BA91B30}" type="slidenum">
              <a:rPr kumimoji="1" lang="ja-JP" altLang="en-US" smtClean="0"/>
              <a:t>‹#›</a:t>
            </a:fld>
            <a:endParaRPr kumimoji="1" lang="ja-JP" altLang="en-US"/>
          </a:p>
        </p:txBody>
      </p:sp>
    </p:spTree>
    <p:extLst>
      <p:ext uri="{BB962C8B-B14F-4D97-AF65-F5344CB8AC3E}">
        <p14:creationId xmlns:p14="http://schemas.microsoft.com/office/powerpoint/2010/main" val="377367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4321BB0B-2975-4AC4-87C7-4EB33477239B}" type="datetimeFigureOut">
              <a:rPr kumimoji="1" lang="ja-JP" altLang="en-US" smtClean="0"/>
              <a:t>2025/3/13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DBE37EA-E5B8-47DE-A85A-0C6A3BA91B30}" type="slidenum">
              <a:rPr kumimoji="1" lang="ja-JP" altLang="en-US" smtClean="0"/>
              <a:t>‹#›</a:t>
            </a:fld>
            <a:endParaRPr kumimoji="1" lang="ja-JP" altLang="en-US"/>
          </a:p>
        </p:txBody>
      </p:sp>
    </p:spTree>
    <p:extLst>
      <p:ext uri="{BB962C8B-B14F-4D97-AF65-F5344CB8AC3E}">
        <p14:creationId xmlns:p14="http://schemas.microsoft.com/office/powerpoint/2010/main" val="2518980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4321BB0B-2975-4AC4-87C7-4EB33477239B}" type="datetimeFigureOut">
              <a:rPr kumimoji="1" lang="ja-JP" altLang="en-US" smtClean="0"/>
              <a:t>2025/3/13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CDBE37EA-E5B8-47DE-A85A-0C6A3BA91B30}" type="slidenum">
              <a:rPr kumimoji="1" lang="ja-JP" altLang="en-US" smtClean="0"/>
              <a:t>‹#›</a:t>
            </a:fld>
            <a:endParaRPr kumimoji="1" lang="ja-JP" altLang="en-US"/>
          </a:p>
        </p:txBody>
      </p:sp>
    </p:spTree>
    <p:extLst>
      <p:ext uri="{BB962C8B-B14F-4D97-AF65-F5344CB8AC3E}">
        <p14:creationId xmlns:p14="http://schemas.microsoft.com/office/powerpoint/2010/main" val="1207197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4321BB0B-2975-4AC4-87C7-4EB33477239B}" type="datetimeFigureOut">
              <a:rPr kumimoji="1" lang="ja-JP" altLang="en-US" smtClean="0"/>
              <a:t>2025/3/13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CDBE37EA-E5B8-47DE-A85A-0C6A3BA91B30}" type="slidenum">
              <a:rPr kumimoji="1" lang="ja-JP" altLang="en-US" smtClean="0"/>
              <a:t>‹#›</a:t>
            </a:fld>
            <a:endParaRPr kumimoji="1" lang="ja-JP" altLang="en-US"/>
          </a:p>
        </p:txBody>
      </p:sp>
    </p:spTree>
    <p:extLst>
      <p:ext uri="{BB962C8B-B14F-4D97-AF65-F5344CB8AC3E}">
        <p14:creationId xmlns:p14="http://schemas.microsoft.com/office/powerpoint/2010/main" val="1371710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321BB0B-2975-4AC4-87C7-4EB33477239B}" type="datetimeFigureOut">
              <a:rPr kumimoji="1" lang="ja-JP" altLang="en-US" smtClean="0"/>
              <a:t>2025/3/13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CDBE37EA-E5B8-47DE-A85A-0C6A3BA91B30}" type="slidenum">
              <a:rPr kumimoji="1" lang="ja-JP" altLang="en-US" smtClean="0"/>
              <a:t>‹#›</a:t>
            </a:fld>
            <a:endParaRPr kumimoji="1" lang="ja-JP" altLang="en-US"/>
          </a:p>
        </p:txBody>
      </p:sp>
    </p:spTree>
    <p:extLst>
      <p:ext uri="{BB962C8B-B14F-4D97-AF65-F5344CB8AC3E}">
        <p14:creationId xmlns:p14="http://schemas.microsoft.com/office/powerpoint/2010/main" val="1672009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321BB0B-2975-4AC4-87C7-4EB33477239B}" type="datetimeFigureOut">
              <a:rPr kumimoji="1" lang="ja-JP" altLang="en-US" smtClean="0"/>
              <a:t>2025/3/13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DBE37EA-E5B8-47DE-A85A-0C6A3BA91B30}" type="slidenum">
              <a:rPr kumimoji="1" lang="ja-JP" altLang="en-US" smtClean="0"/>
              <a:t>‹#›</a:t>
            </a:fld>
            <a:endParaRPr kumimoji="1" lang="ja-JP" altLang="en-US"/>
          </a:p>
        </p:txBody>
      </p:sp>
    </p:spTree>
    <p:extLst>
      <p:ext uri="{BB962C8B-B14F-4D97-AF65-F5344CB8AC3E}">
        <p14:creationId xmlns:p14="http://schemas.microsoft.com/office/powerpoint/2010/main" val="1533734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321BB0B-2975-4AC4-87C7-4EB33477239B}" type="datetimeFigureOut">
              <a:rPr kumimoji="1" lang="ja-JP" altLang="en-US" smtClean="0"/>
              <a:t>2025/3/13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DBE37EA-E5B8-47DE-A85A-0C6A3BA91B30}" type="slidenum">
              <a:rPr kumimoji="1" lang="ja-JP" altLang="en-US" smtClean="0"/>
              <a:t>‹#›</a:t>
            </a:fld>
            <a:endParaRPr kumimoji="1" lang="ja-JP" altLang="en-US"/>
          </a:p>
        </p:txBody>
      </p:sp>
    </p:spTree>
    <p:extLst>
      <p:ext uri="{BB962C8B-B14F-4D97-AF65-F5344CB8AC3E}">
        <p14:creationId xmlns:p14="http://schemas.microsoft.com/office/powerpoint/2010/main" val="2468755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21BB0B-2975-4AC4-87C7-4EB33477239B}" type="datetimeFigureOut">
              <a:rPr kumimoji="1" lang="ja-JP" altLang="en-US" smtClean="0"/>
              <a:t>2025/3/13</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BE37EA-E5B8-47DE-A85A-0C6A3BA91B30}" type="slidenum">
              <a:rPr kumimoji="1" lang="ja-JP" altLang="en-US" smtClean="0"/>
              <a:t>‹#›</a:t>
            </a:fld>
            <a:endParaRPr kumimoji="1" lang="ja-JP" altLang="en-US"/>
          </a:p>
        </p:txBody>
      </p:sp>
    </p:spTree>
    <p:extLst>
      <p:ext uri="{BB962C8B-B14F-4D97-AF65-F5344CB8AC3E}">
        <p14:creationId xmlns:p14="http://schemas.microsoft.com/office/powerpoint/2010/main" val="1715986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emf"/><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2.png"/><Relationship Id="rId7"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emf"/><Relationship Id="rId11" Type="http://schemas.openxmlformats.org/officeDocument/2006/relationships/image" Target="../media/image21.png"/><Relationship Id="rId5" Type="http://schemas.openxmlformats.org/officeDocument/2006/relationships/image" Target="../media/image3.emf"/><Relationship Id="rId10" Type="http://schemas.openxmlformats.org/officeDocument/2006/relationships/image" Target="../media/image23.png"/><Relationship Id="rId4" Type="http://schemas.microsoft.com/office/2007/relationships/hdphoto" Target="../media/hdphoto1.wdp"/><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2.png"/><Relationship Id="rId7" Type="http://schemas.openxmlformats.org/officeDocument/2006/relationships/image" Target="../media/image24.jpeg"/><Relationship Id="rId12"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emf"/><Relationship Id="rId11" Type="http://schemas.openxmlformats.org/officeDocument/2006/relationships/image" Target="../media/image5.png"/><Relationship Id="rId5" Type="http://schemas.openxmlformats.org/officeDocument/2006/relationships/image" Target="../media/image3.emf"/><Relationship Id="rId10" Type="http://schemas.openxmlformats.org/officeDocument/2006/relationships/image" Target="../media/image23.png"/><Relationship Id="rId4" Type="http://schemas.microsoft.com/office/2007/relationships/hdphoto" Target="../media/hdphoto1.wdp"/><Relationship Id="rId9"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2.png"/><Relationship Id="rId7"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10" Type="http://schemas.openxmlformats.org/officeDocument/2006/relationships/image" Target="../media/image17.png"/><Relationship Id="rId4" Type="http://schemas.microsoft.com/office/2007/relationships/hdphoto" Target="../media/hdphoto1.wdp"/><Relationship Id="rId9"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2.png"/><Relationship Id="rId7"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10" Type="http://schemas.openxmlformats.org/officeDocument/2006/relationships/image" Target="../media/image17.png"/><Relationship Id="rId4" Type="http://schemas.microsoft.com/office/2007/relationships/hdphoto" Target="../media/hdphoto1.wdp"/><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 Id="rId9"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 Id="rId9"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10" Type="http://schemas.openxmlformats.org/officeDocument/2006/relationships/image" Target="../media/image8.png"/><Relationship Id="rId4" Type="http://schemas.microsoft.com/office/2007/relationships/hdphoto" Target="../media/hdphoto1.wdp"/><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emf"/><Relationship Id="rId11" Type="http://schemas.openxmlformats.org/officeDocument/2006/relationships/image" Target="../media/image12.png"/><Relationship Id="rId5" Type="http://schemas.openxmlformats.org/officeDocument/2006/relationships/image" Target="../media/image3.emf"/><Relationship Id="rId10" Type="http://schemas.openxmlformats.org/officeDocument/2006/relationships/image" Target="../media/image5.png"/><Relationship Id="rId4" Type="http://schemas.microsoft.com/office/2007/relationships/hdphoto" Target="../media/hdphoto1.wdp"/><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 Id="rId9"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microsoft.com/office/2007/relationships/hdphoto" Target="../media/hdphoto1.wdp"/><Relationship Id="rId9"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image" Target="../media/image4.emf"/><Relationship Id="rId13"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3.emf"/><Relationship Id="rId12"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19.jpeg"/><Relationship Id="rId5" Type="http://schemas.openxmlformats.org/officeDocument/2006/relationships/image" Target="../media/image2.png"/><Relationship Id="rId10" Type="http://schemas.openxmlformats.org/officeDocument/2006/relationships/image" Target="../media/image18.jpeg"/><Relationship Id="rId4" Type="http://schemas.openxmlformats.org/officeDocument/2006/relationships/image" Target="../media/image17.png"/><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0"/>
            <a:ext cx="12192000" cy="6858000"/>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5" name="正方形/長方形 4"/>
          <p:cNvSpPr/>
          <p:nvPr/>
        </p:nvSpPr>
        <p:spPr>
          <a:xfrm>
            <a:off x="1406652" y="608710"/>
            <a:ext cx="9181488" cy="707886"/>
          </a:xfrm>
          <a:prstGeom prst="rect">
            <a:avLst/>
          </a:prstGeom>
        </p:spPr>
        <p:txBody>
          <a:bodyPr wrap="none">
            <a:spAutoFit/>
          </a:bodyPr>
          <a:lstStyle/>
          <a:p>
            <a:pPr algn="ctr">
              <a:spcAft>
                <a:spcPts val="0"/>
              </a:spcAft>
            </a:pPr>
            <a:r>
              <a:rPr lang="en-US" altLang="ja-JP" sz="4000" b="1" kern="100" dirty="0" smtClean="0">
                <a:latin typeface="Calibri" panose="020F0502020204030204" pitchFamily="34" charset="0"/>
                <a:ea typeface="游明朝" panose="02020400000000000000" pitchFamily="18" charset="-128"/>
                <a:cs typeface="Times New Roman" panose="02020603050405020304" pitchFamily="18" charset="0"/>
              </a:rPr>
              <a:t>Model High School Environmental Summit</a:t>
            </a:r>
            <a:endParaRPr lang="ja-JP" altLang="ja-JP" sz="40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pic>
        <p:nvPicPr>
          <p:cNvPr id="6" name="図 5"/>
          <p:cNvPicPr/>
          <p:nvPr/>
        </p:nvPicPr>
        <p:blipFill>
          <a:blip r:embed="rId3" cstate="print">
            <a:extLst>
              <a:ext uri="{28A0092B-C50C-407E-A947-70E740481C1C}">
                <a14:useLocalDpi xmlns:a14="http://schemas.microsoft.com/office/drawing/2010/main" val="0"/>
              </a:ext>
            </a:extLst>
          </a:blip>
          <a:stretch>
            <a:fillRect/>
          </a:stretch>
        </p:blipFill>
        <p:spPr>
          <a:xfrm>
            <a:off x="2948125" y="1373602"/>
            <a:ext cx="6645947" cy="4173127"/>
          </a:xfrm>
          <a:prstGeom prst="rect">
            <a:avLst/>
          </a:prstGeom>
          <a:ln>
            <a:noFill/>
          </a:ln>
          <a:effectLst>
            <a:outerShdw blurRad="190500" algn="tl" rotWithShape="0">
              <a:srgbClr val="000000">
                <a:alpha val="70000"/>
              </a:srgbClr>
            </a:outerShdw>
          </a:effectLst>
          <a:scene3d>
            <a:camera prst="orthographicFront"/>
            <a:lightRig rig="threePt" dir="t"/>
          </a:scene3d>
          <a:sp3d prstMaterial="softEdge"/>
        </p:spPr>
      </p:pic>
      <p:sp>
        <p:nvSpPr>
          <p:cNvPr id="9" name="正方形/長方形 8"/>
          <p:cNvSpPr/>
          <p:nvPr/>
        </p:nvSpPr>
        <p:spPr>
          <a:xfrm>
            <a:off x="6144174" y="5200647"/>
            <a:ext cx="184730" cy="584775"/>
          </a:xfrm>
          <a:prstGeom prst="rect">
            <a:avLst/>
          </a:prstGeom>
        </p:spPr>
        <p:txBody>
          <a:bodyPr wrap="none">
            <a:spAutoFit/>
          </a:bodyPr>
          <a:lstStyle/>
          <a:p>
            <a:pPr algn="ctr">
              <a:spcAft>
                <a:spcPts val="0"/>
              </a:spcAft>
            </a:pPr>
            <a:endParaRPr lang="ja-JP" altLang="ja-JP" sz="32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p:txBody>
      </p:sp>
      <p:pic>
        <p:nvPicPr>
          <p:cNvPr id="10" name="図 9">
            <a:extLst>
              <a:ext uri="{FF2B5EF4-FFF2-40B4-BE49-F238E27FC236}">
                <a16:creationId xmlns:a16="http://schemas.microsoft.com/office/drawing/2014/main" id="{5EF563A9-E5D8-E53D-2CCB-A8C838EF2B3F}"/>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7400"/>
                    </a14:imgEffect>
                  </a14:imgLayer>
                </a14:imgProps>
              </a:ext>
            </a:extLst>
          </a:blip>
          <a:stretch>
            <a:fillRect/>
          </a:stretch>
        </p:blipFill>
        <p:spPr>
          <a:xfrm>
            <a:off x="-1" y="6120245"/>
            <a:ext cx="12192001" cy="737754"/>
          </a:xfrm>
          <a:prstGeom prst="rect">
            <a:avLst/>
          </a:prstGeom>
        </p:spPr>
      </p:pic>
      <p:pic>
        <p:nvPicPr>
          <p:cNvPr id="11" name="図 10">
            <a:extLst>
              <a:ext uri="{FF2B5EF4-FFF2-40B4-BE49-F238E27FC236}">
                <a16:creationId xmlns:a16="http://schemas.microsoft.com/office/drawing/2014/main" id="{A71180E4-1DED-BAE4-6E4C-E39EBEEF2C55}"/>
              </a:ext>
            </a:extLst>
          </p:cNvPr>
          <p:cNvPicPr>
            <a:picLocks noChangeAspect="1"/>
          </p:cNvPicPr>
          <p:nvPr/>
        </p:nvPicPr>
        <p:blipFill>
          <a:blip r:embed="rId6"/>
          <a:stretch>
            <a:fillRect/>
          </a:stretch>
        </p:blipFill>
        <p:spPr>
          <a:xfrm>
            <a:off x="-1" y="0"/>
            <a:ext cx="9700592" cy="360485"/>
          </a:xfrm>
          <a:prstGeom prst="rect">
            <a:avLst/>
          </a:prstGeom>
        </p:spPr>
      </p:pic>
      <p:pic>
        <p:nvPicPr>
          <p:cNvPr id="12" name="図 11">
            <a:extLst>
              <a:ext uri="{FF2B5EF4-FFF2-40B4-BE49-F238E27FC236}">
                <a16:creationId xmlns:a16="http://schemas.microsoft.com/office/drawing/2014/main" id="{71538AD4-FD28-DF40-127F-4DD610CA0E2F}"/>
              </a:ext>
            </a:extLst>
          </p:cNvPr>
          <p:cNvPicPr>
            <a:picLocks noChangeAspect="1"/>
          </p:cNvPicPr>
          <p:nvPr/>
        </p:nvPicPr>
        <p:blipFill>
          <a:blip r:embed="rId7"/>
          <a:stretch>
            <a:fillRect/>
          </a:stretch>
        </p:blipFill>
        <p:spPr>
          <a:xfrm>
            <a:off x="4778675" y="0"/>
            <a:ext cx="6362907" cy="360485"/>
          </a:xfrm>
          <a:prstGeom prst="rect">
            <a:avLst/>
          </a:prstGeom>
        </p:spPr>
      </p:pic>
      <p:pic>
        <p:nvPicPr>
          <p:cNvPr id="13" name="図 12"/>
          <p:cNvPicPr>
            <a:picLocks noChangeAspect="1"/>
          </p:cNvPicPr>
          <p:nvPr/>
        </p:nvPicPr>
        <p:blipFill>
          <a:blip r:embed="rId8">
            <a:duotone>
              <a:schemeClr val="bg2">
                <a:shade val="45000"/>
                <a:satMod val="135000"/>
              </a:schemeClr>
              <a:prstClr val="white"/>
            </a:duotone>
          </a:blip>
          <a:stretch>
            <a:fillRect/>
          </a:stretch>
        </p:blipFill>
        <p:spPr>
          <a:xfrm>
            <a:off x="11062447" y="5160223"/>
            <a:ext cx="1129553" cy="968188"/>
          </a:xfrm>
          <a:prstGeom prst="rect">
            <a:avLst/>
          </a:prstGeom>
        </p:spPr>
      </p:pic>
      <p:sp>
        <p:nvSpPr>
          <p:cNvPr id="14" name="正方形/長方形 13"/>
          <p:cNvSpPr/>
          <p:nvPr/>
        </p:nvSpPr>
        <p:spPr>
          <a:xfrm>
            <a:off x="1442572" y="624921"/>
            <a:ext cx="9181488" cy="707886"/>
          </a:xfrm>
          <a:prstGeom prst="rect">
            <a:avLst/>
          </a:prstGeom>
        </p:spPr>
        <p:txBody>
          <a:bodyPr wrap="none">
            <a:spAutoFit/>
          </a:bodyPr>
          <a:lstStyle/>
          <a:p>
            <a:pPr algn="ctr">
              <a:spcAft>
                <a:spcPts val="0"/>
              </a:spcAft>
            </a:pPr>
            <a:r>
              <a:rPr lang="en-US" altLang="ja-JP" sz="4000" b="1" kern="100" dirty="0" smtClean="0">
                <a:solidFill>
                  <a:schemeClr val="bg1"/>
                </a:solidFill>
                <a:latin typeface="Calibri" panose="020F0502020204030204" pitchFamily="34" charset="0"/>
                <a:ea typeface="游明朝" panose="02020400000000000000" pitchFamily="18" charset="-128"/>
                <a:cs typeface="Times New Roman" panose="02020603050405020304" pitchFamily="18" charset="0"/>
              </a:rPr>
              <a:t>Model High School Environmental Summit</a:t>
            </a:r>
            <a:endParaRPr lang="ja-JP" altLang="ja-JP" sz="40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3" name="正方形/長方形 13"/>
          <p:cNvSpPr/>
          <p:nvPr/>
        </p:nvSpPr>
        <p:spPr>
          <a:xfrm>
            <a:off x="1442572" y="624921"/>
            <a:ext cx="9181488" cy="707886"/>
          </a:xfrm>
          <a:prstGeom prst="rect">
            <a:avLst/>
          </a:prstGeom>
        </p:spPr>
        <p:txBody>
          <a:bodyPr wrap="none">
            <a:spAutoFit/>
          </a:bodyPr>
          <a:lstStyle/>
          <a:p>
            <a:pPr algn="ctr">
              <a:spcAft>
                <a:spcPts val="0"/>
              </a:spcAft>
            </a:pPr>
            <a:r>
              <a:rPr lang="en-US" altLang="ja-JP" sz="4000" b="1" kern="100" dirty="0" smtClean="0">
                <a:solidFill>
                  <a:schemeClr val="bg1"/>
                </a:solidFill>
                <a:latin typeface="Calibri" panose="020F0502020204030204" pitchFamily="34" charset="0"/>
                <a:ea typeface="游明朝" panose="02020400000000000000" pitchFamily="18" charset="-128"/>
                <a:cs typeface="Times New Roman" panose="02020603050405020304" pitchFamily="18" charset="0"/>
              </a:rPr>
              <a:t>Model High School Environmental Summit</a:t>
            </a:r>
            <a:endParaRPr lang="ja-JP" altLang="ja-JP" sz="40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8" name="正方形/長方形 7"/>
          <p:cNvSpPr/>
          <p:nvPr/>
        </p:nvSpPr>
        <p:spPr>
          <a:xfrm>
            <a:off x="-102877" y="6150114"/>
            <a:ext cx="12319912" cy="707886"/>
          </a:xfrm>
          <a:prstGeom prst="rect">
            <a:avLst/>
          </a:prstGeom>
        </p:spPr>
        <p:txBody>
          <a:bodyPr wrap="none">
            <a:spAutoFit/>
          </a:bodyPr>
          <a:lstStyle/>
          <a:p>
            <a:pPr algn="ctr">
              <a:spcAft>
                <a:spcPts val="0"/>
              </a:spcAft>
            </a:pPr>
            <a:r>
              <a:rPr lang="en-US" altLang="ja-JP" sz="4000" b="1" kern="100" dirty="0" smtClean="0">
                <a:latin typeface="Calibri" panose="020F0502020204030204" pitchFamily="34" charset="0"/>
                <a:ea typeface="游明朝" panose="02020400000000000000" pitchFamily="18" charset="-128"/>
                <a:cs typeface="Times New Roman" panose="02020603050405020304" pitchFamily="18" charset="0"/>
              </a:rPr>
              <a:t>Creating an Environmental Campaign to Save Our Oceans</a:t>
            </a:r>
            <a:endParaRPr lang="ja-JP" altLang="ja-JP" sz="40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30790811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 7"/>
          <p:cNvGraphicFramePr>
            <a:graphicFrameLocks noGrp="1"/>
          </p:cNvGraphicFramePr>
          <p:nvPr>
            <p:extLst>
              <p:ext uri="{D42A27DB-BD31-4B8C-83A1-F6EECF244321}">
                <p14:modId xmlns:p14="http://schemas.microsoft.com/office/powerpoint/2010/main" val="592728353"/>
              </p:ext>
            </p:extLst>
          </p:nvPr>
        </p:nvGraphicFramePr>
        <p:xfrm>
          <a:off x="0" y="719666"/>
          <a:ext cx="12192000" cy="6138334"/>
        </p:xfrm>
        <a:graphic>
          <a:graphicData uri="http://schemas.openxmlformats.org/drawingml/2006/table">
            <a:tbl>
              <a:tblPr>
                <a:tableStyleId>{5C22544A-7EE6-4342-B048-85BDC9FD1C3A}</a:tableStyleId>
              </a:tblPr>
              <a:tblGrid>
                <a:gridCol w="6096000">
                  <a:extLst>
                    <a:ext uri="{9D8B030D-6E8A-4147-A177-3AD203B41FA5}">
                      <a16:colId xmlns:a16="http://schemas.microsoft.com/office/drawing/2014/main" val="2779147780"/>
                    </a:ext>
                  </a:extLst>
                </a:gridCol>
                <a:gridCol w="6096000">
                  <a:extLst>
                    <a:ext uri="{9D8B030D-6E8A-4147-A177-3AD203B41FA5}">
                      <a16:colId xmlns:a16="http://schemas.microsoft.com/office/drawing/2014/main" val="1959543977"/>
                    </a:ext>
                  </a:extLst>
                </a:gridCol>
              </a:tblGrid>
              <a:tr h="3069167">
                <a:tc>
                  <a:txBody>
                    <a:bodyPr/>
                    <a:lstStyle/>
                    <a:p>
                      <a:endParaRPr kumimoji="1" lang="ja-JP" altLang="en-US" dirty="0"/>
                    </a:p>
                  </a:txBody>
                  <a:tcPr>
                    <a:noFill/>
                  </a:tcPr>
                </a:tc>
                <a:tc>
                  <a:txBody>
                    <a:bodyPr/>
                    <a:lstStyle/>
                    <a:p>
                      <a:endParaRPr kumimoji="1" lang="ja-JP" altLang="en-US" dirty="0"/>
                    </a:p>
                  </a:txBody>
                  <a:tcPr>
                    <a:noFill/>
                  </a:tcPr>
                </a:tc>
                <a:extLst>
                  <a:ext uri="{0D108BD9-81ED-4DB2-BD59-A6C34878D82A}">
                    <a16:rowId xmlns:a16="http://schemas.microsoft.com/office/drawing/2014/main" val="627585879"/>
                  </a:ext>
                </a:extLst>
              </a:tr>
              <a:tr h="3069167">
                <a:tc>
                  <a:txBody>
                    <a:bodyPr/>
                    <a:lstStyle/>
                    <a:p>
                      <a:endParaRPr kumimoji="1" lang="ja-JP" altLang="en-US" dirty="0"/>
                    </a:p>
                  </a:txBody>
                  <a:tcPr>
                    <a:noFill/>
                  </a:tcPr>
                </a:tc>
                <a:tc>
                  <a:txBody>
                    <a:bodyPr/>
                    <a:lstStyle/>
                    <a:p>
                      <a:endParaRPr kumimoji="1" lang="ja-JP" altLang="en-US" dirty="0"/>
                    </a:p>
                  </a:txBody>
                  <a:tcPr>
                    <a:noFill/>
                  </a:tcPr>
                </a:tc>
                <a:extLst>
                  <a:ext uri="{0D108BD9-81ED-4DB2-BD59-A6C34878D82A}">
                    <a16:rowId xmlns:a16="http://schemas.microsoft.com/office/drawing/2014/main" val="3313133387"/>
                  </a:ext>
                </a:extLst>
              </a:tr>
            </a:tbl>
          </a:graphicData>
        </a:graphic>
      </p:graphicFrame>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Workshop I</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Culture and the environment</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4" name="正方形/長方形 13"/>
          <p:cNvSpPr/>
          <p:nvPr/>
        </p:nvSpPr>
        <p:spPr>
          <a:xfrm>
            <a:off x="3274017" y="644846"/>
            <a:ext cx="5087125" cy="178345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200" dirty="0">
                <a:solidFill>
                  <a:schemeClr val="tx1"/>
                </a:solidFill>
                <a:latin typeface="Calibri" panose="020F0502020204030204" pitchFamily="34" charset="0"/>
                <a:cs typeface="Calibri" panose="020F0502020204030204" pitchFamily="34" charset="0"/>
              </a:rPr>
              <a:t>Think of all of the cultural activities, traditions, or behaviors you know which </a:t>
            </a:r>
            <a:r>
              <a:rPr lang="en-US" altLang="ja-JP" sz="3200" dirty="0" smtClean="0">
                <a:solidFill>
                  <a:schemeClr val="tx1"/>
                </a:solidFill>
                <a:latin typeface="Calibri" panose="020F0502020204030204" pitchFamily="34" charset="0"/>
                <a:cs typeface="Calibri" panose="020F0502020204030204" pitchFamily="34" charset="0"/>
              </a:rPr>
              <a:t>can be </a:t>
            </a:r>
            <a:r>
              <a:rPr lang="en-US" altLang="ja-JP" sz="3200" dirty="0">
                <a:solidFill>
                  <a:schemeClr val="tx1"/>
                </a:solidFill>
                <a:latin typeface="Calibri" panose="020F0502020204030204" pitchFamily="34" charset="0"/>
                <a:cs typeface="Calibri" panose="020F0502020204030204" pitchFamily="34" charset="0"/>
              </a:rPr>
              <a:t>connected to the marine environment. </a:t>
            </a:r>
            <a:endParaRPr lang="ja-JP" altLang="en-US" sz="3200" dirty="0">
              <a:solidFill>
                <a:schemeClr val="tx1"/>
              </a:solidFill>
              <a:latin typeface="Calibri" panose="020F0502020204030204" pitchFamily="34" charset="0"/>
              <a:ea typeface="BIZ UDPゴシック" panose="020B0400000000000000" pitchFamily="50" charset="-128"/>
              <a:cs typeface="Calibri" panose="020F0502020204030204" pitchFamily="34" charset="0"/>
            </a:endParaRPr>
          </a:p>
        </p:txBody>
      </p:sp>
      <p:pic>
        <p:nvPicPr>
          <p:cNvPr id="1026" name="Picture 2" descr="undefine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34069" y="3599289"/>
            <a:ext cx="4000489" cy="26499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8" name="Picture 6" descr="https://upload.wikimedia.org/wikipedia/commons/thumb/2/26/Hula_H%C4%81lau_O_Kamuela_under_the_direction_of_Kumu_Hula_Kau%CA%BBi_Kamana%CA%BBo_and_Kunewa_Mook_-_2019_Overall_Winners_of_the_Merrie_Monarch_Festival_-_Hilo_HI_-_Lokalia_Montgomery_Perpetual_Trophy.jpg/220px-thumbnail.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47050" y="583449"/>
            <a:ext cx="3706781" cy="27800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 name="図 18"/>
          <p:cNvPicPr>
            <a:picLocks noChangeAspect="1"/>
          </p:cNvPicPr>
          <p:nvPr/>
        </p:nvPicPr>
        <p:blipFill>
          <a:blip r:embed="rId9"/>
          <a:stretch>
            <a:fillRect/>
          </a:stretch>
        </p:blipFill>
        <p:spPr>
          <a:xfrm>
            <a:off x="6465512" y="3634155"/>
            <a:ext cx="2232313" cy="2602523"/>
          </a:xfrm>
          <a:prstGeom prst="rect">
            <a:avLst/>
          </a:prstGeom>
          <a:ln>
            <a:noFill/>
          </a:ln>
          <a:effectLst>
            <a:outerShdw blurRad="292100" dist="139700" dir="2700000" algn="tl" rotWithShape="0">
              <a:srgbClr val="333333">
                <a:alpha val="65000"/>
              </a:srgbClr>
            </a:outerShdw>
          </a:effectLst>
        </p:spPr>
      </p:pic>
      <p:pic>
        <p:nvPicPr>
          <p:cNvPr id="20" name="図 19" descr="夏に麦茶を飲むべき5つの理由 | Mam'idea Column"/>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855890" y="3752016"/>
            <a:ext cx="3125471" cy="2435203"/>
          </a:xfrm>
          <a:prstGeom prst="rect">
            <a:avLst/>
          </a:prstGeom>
          <a:ln>
            <a:noFill/>
          </a:ln>
          <a:effectLst>
            <a:outerShdw blurRad="292100" dist="139700" dir="2700000" algn="tl" rotWithShape="0">
              <a:srgbClr val="333333">
                <a:alpha val="65000"/>
              </a:srgbClr>
            </a:outerShdw>
          </a:effectLst>
        </p:spPr>
      </p:pic>
      <p:pic>
        <p:nvPicPr>
          <p:cNvPr id="15" name="図 14"/>
          <p:cNvPicPr>
            <a:picLocks noChangeAspect="1"/>
          </p:cNvPicPr>
          <p:nvPr/>
        </p:nvPicPr>
        <p:blipFill>
          <a:blip r:embed="rId11"/>
          <a:stretch>
            <a:fillRect/>
          </a:stretch>
        </p:blipFill>
        <p:spPr>
          <a:xfrm>
            <a:off x="159562" y="860610"/>
            <a:ext cx="2893072" cy="49485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797159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 7"/>
          <p:cNvGraphicFramePr>
            <a:graphicFrameLocks noGrp="1"/>
          </p:cNvGraphicFramePr>
          <p:nvPr/>
        </p:nvGraphicFramePr>
        <p:xfrm>
          <a:off x="0" y="719666"/>
          <a:ext cx="12192000" cy="6138334"/>
        </p:xfrm>
        <a:graphic>
          <a:graphicData uri="http://schemas.openxmlformats.org/drawingml/2006/table">
            <a:tbl>
              <a:tblPr>
                <a:tableStyleId>{5C22544A-7EE6-4342-B048-85BDC9FD1C3A}</a:tableStyleId>
              </a:tblPr>
              <a:tblGrid>
                <a:gridCol w="6096000">
                  <a:extLst>
                    <a:ext uri="{9D8B030D-6E8A-4147-A177-3AD203B41FA5}">
                      <a16:colId xmlns:a16="http://schemas.microsoft.com/office/drawing/2014/main" val="2779147780"/>
                    </a:ext>
                  </a:extLst>
                </a:gridCol>
                <a:gridCol w="6096000">
                  <a:extLst>
                    <a:ext uri="{9D8B030D-6E8A-4147-A177-3AD203B41FA5}">
                      <a16:colId xmlns:a16="http://schemas.microsoft.com/office/drawing/2014/main" val="1959543977"/>
                    </a:ext>
                  </a:extLst>
                </a:gridCol>
              </a:tblGrid>
              <a:tr h="3069167">
                <a:tc>
                  <a:txBody>
                    <a:bodyPr/>
                    <a:lstStyle/>
                    <a:p>
                      <a:endParaRPr kumimoji="1" lang="ja-JP" altLang="en-US" dirty="0"/>
                    </a:p>
                  </a:txBody>
                  <a:tcPr>
                    <a:noFill/>
                  </a:tcPr>
                </a:tc>
                <a:tc>
                  <a:txBody>
                    <a:bodyPr/>
                    <a:lstStyle/>
                    <a:p>
                      <a:endParaRPr kumimoji="1" lang="ja-JP" altLang="en-US" dirty="0"/>
                    </a:p>
                  </a:txBody>
                  <a:tcPr>
                    <a:noFill/>
                  </a:tcPr>
                </a:tc>
                <a:extLst>
                  <a:ext uri="{0D108BD9-81ED-4DB2-BD59-A6C34878D82A}">
                    <a16:rowId xmlns:a16="http://schemas.microsoft.com/office/drawing/2014/main" val="627585879"/>
                  </a:ext>
                </a:extLst>
              </a:tr>
              <a:tr h="3069167">
                <a:tc>
                  <a:txBody>
                    <a:bodyPr/>
                    <a:lstStyle/>
                    <a:p>
                      <a:endParaRPr kumimoji="1" lang="ja-JP" altLang="en-US" dirty="0"/>
                    </a:p>
                  </a:txBody>
                  <a:tcPr>
                    <a:noFill/>
                  </a:tcPr>
                </a:tc>
                <a:tc>
                  <a:txBody>
                    <a:bodyPr/>
                    <a:lstStyle/>
                    <a:p>
                      <a:endParaRPr kumimoji="1" lang="ja-JP" altLang="en-US" dirty="0"/>
                    </a:p>
                  </a:txBody>
                  <a:tcPr>
                    <a:noFill/>
                  </a:tcPr>
                </a:tc>
                <a:extLst>
                  <a:ext uri="{0D108BD9-81ED-4DB2-BD59-A6C34878D82A}">
                    <a16:rowId xmlns:a16="http://schemas.microsoft.com/office/drawing/2014/main" val="3313133387"/>
                  </a:ext>
                </a:extLst>
              </a:tr>
            </a:tbl>
          </a:graphicData>
        </a:graphic>
      </p:graphicFrame>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Workshop I</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Culture and the environment</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4" name="正方形/長方形 13"/>
          <p:cNvSpPr/>
          <p:nvPr/>
        </p:nvSpPr>
        <p:spPr>
          <a:xfrm>
            <a:off x="1243337" y="642971"/>
            <a:ext cx="5087125" cy="178345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200" b="1" dirty="0" smtClean="0">
                <a:solidFill>
                  <a:schemeClr val="tx1"/>
                </a:solidFill>
                <a:latin typeface="Calibri" panose="020F0502020204030204" pitchFamily="34" charset="0"/>
                <a:cs typeface="Calibri" panose="020F0502020204030204" pitchFamily="34" charset="0"/>
              </a:rPr>
              <a:t>Rank </a:t>
            </a:r>
            <a:r>
              <a:rPr lang="en-US" altLang="ja-JP" sz="3200" dirty="0" smtClean="0">
                <a:solidFill>
                  <a:schemeClr val="tx1"/>
                </a:solidFill>
                <a:latin typeface="Calibri" panose="020F0502020204030204" pitchFamily="34" charset="0"/>
                <a:cs typeface="Calibri" panose="020F0502020204030204" pitchFamily="34" charset="0"/>
              </a:rPr>
              <a:t>the </a:t>
            </a:r>
            <a:r>
              <a:rPr lang="en-US" altLang="ja-JP" sz="3200" dirty="0">
                <a:solidFill>
                  <a:schemeClr val="tx1"/>
                </a:solidFill>
                <a:latin typeface="Calibri" panose="020F0502020204030204" pitchFamily="34" charset="0"/>
                <a:cs typeface="Calibri" panose="020F0502020204030204" pitchFamily="34" charset="0"/>
              </a:rPr>
              <a:t>brainstormed cultural </a:t>
            </a:r>
            <a:r>
              <a:rPr lang="en-US" altLang="ja-JP" sz="3200" dirty="0" smtClean="0">
                <a:solidFill>
                  <a:schemeClr val="tx1"/>
                </a:solidFill>
                <a:latin typeface="Calibri" panose="020F0502020204030204" pitchFamily="34" charset="0"/>
                <a:cs typeface="Calibri" panose="020F0502020204030204" pitchFamily="34" charset="0"/>
              </a:rPr>
              <a:t>activities/traditions </a:t>
            </a:r>
            <a:r>
              <a:rPr lang="en-US" altLang="ja-JP" sz="3200" dirty="0">
                <a:solidFill>
                  <a:schemeClr val="tx1"/>
                </a:solidFill>
                <a:latin typeface="Calibri" panose="020F0502020204030204" pitchFamily="34" charset="0"/>
                <a:cs typeface="Calibri" panose="020F0502020204030204" pitchFamily="34" charset="0"/>
              </a:rPr>
              <a:t>from least likely to be affected to most likely to be negatively affected in the future. </a:t>
            </a:r>
            <a:endParaRPr lang="ja-JP" altLang="ja-JP" sz="3200" dirty="0">
              <a:solidFill>
                <a:schemeClr val="tx1"/>
              </a:solidFill>
              <a:latin typeface="Calibri" panose="020F0502020204030204" pitchFamily="34" charset="0"/>
              <a:cs typeface="Calibri" panose="020F0502020204030204" pitchFamily="34" charset="0"/>
            </a:endParaRPr>
          </a:p>
        </p:txBody>
      </p:sp>
      <p:pic>
        <p:nvPicPr>
          <p:cNvPr id="1026" name="Picture 2" descr="undefine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59594" y="625642"/>
            <a:ext cx="1866259" cy="12362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8" name="Picture 6" descr="https://upload.wikimedia.org/wikipedia/commons/thumb/2/26/Hula_H%C4%81lau_O_Kamuela_under_the_direction_of_Kumu_Hula_Kau%CA%BBi_Kamana%CA%BBo_and_Kunewa_Mook_-_2019_Overall_Winners_of_the_Merrie_Monarch_Festival_-_Hilo_HI_-_Lokalia_Montgomery_Perpetual_Trophy.jpg/220px-thumbnail.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81734" y="2149641"/>
            <a:ext cx="1667655" cy="12507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 name="図 18"/>
          <p:cNvPicPr>
            <a:picLocks noChangeAspect="1"/>
          </p:cNvPicPr>
          <p:nvPr/>
        </p:nvPicPr>
        <p:blipFill>
          <a:blip r:embed="rId9"/>
          <a:stretch>
            <a:fillRect/>
          </a:stretch>
        </p:blipFill>
        <p:spPr>
          <a:xfrm>
            <a:off x="6481009" y="3664066"/>
            <a:ext cx="1315454" cy="1533610"/>
          </a:xfrm>
          <a:prstGeom prst="rect">
            <a:avLst/>
          </a:prstGeom>
          <a:ln>
            <a:noFill/>
          </a:ln>
          <a:effectLst>
            <a:outerShdw blurRad="292100" dist="139700" dir="2700000" algn="tl" rotWithShape="0">
              <a:srgbClr val="333333">
                <a:alpha val="65000"/>
              </a:srgbClr>
            </a:outerShdw>
          </a:effectLst>
        </p:spPr>
      </p:pic>
      <p:pic>
        <p:nvPicPr>
          <p:cNvPr id="20" name="図 19" descr="夏に麦茶を飲むべき5つの理由 | Mam'idea Column"/>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497054" y="5422231"/>
            <a:ext cx="1283368" cy="1042737"/>
          </a:xfrm>
          <a:prstGeom prst="rect">
            <a:avLst/>
          </a:prstGeom>
          <a:ln>
            <a:noFill/>
          </a:ln>
          <a:effectLst>
            <a:outerShdw blurRad="292100" dist="139700" dir="2700000" algn="tl" rotWithShape="0">
              <a:srgbClr val="333333">
                <a:alpha val="65000"/>
              </a:srgbClr>
            </a:outerShdw>
          </a:effectLst>
        </p:spPr>
      </p:pic>
      <p:sp>
        <p:nvSpPr>
          <p:cNvPr id="15" name="正方形/長方形 14"/>
          <p:cNvSpPr/>
          <p:nvPr/>
        </p:nvSpPr>
        <p:spPr>
          <a:xfrm>
            <a:off x="8759066" y="987876"/>
            <a:ext cx="750694" cy="67466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3200" b="1" dirty="0" smtClean="0">
                <a:solidFill>
                  <a:schemeClr val="tx1"/>
                </a:solidFill>
                <a:latin typeface="Calibri" panose="020F0502020204030204" pitchFamily="34" charset="0"/>
                <a:cs typeface="Calibri" panose="020F0502020204030204" pitchFamily="34" charset="0"/>
              </a:rPr>
              <a:t>①</a:t>
            </a:r>
            <a:endParaRPr lang="ja-JP" altLang="ja-JP" sz="3200" dirty="0">
              <a:solidFill>
                <a:schemeClr val="tx1"/>
              </a:solidFill>
              <a:latin typeface="Calibri" panose="020F0502020204030204" pitchFamily="34" charset="0"/>
              <a:cs typeface="Calibri" panose="020F0502020204030204" pitchFamily="34" charset="0"/>
            </a:endParaRPr>
          </a:p>
        </p:txBody>
      </p:sp>
      <p:sp>
        <p:nvSpPr>
          <p:cNvPr id="16" name="正方形/長方形 15"/>
          <p:cNvSpPr/>
          <p:nvPr/>
        </p:nvSpPr>
        <p:spPr>
          <a:xfrm>
            <a:off x="8783129" y="2551982"/>
            <a:ext cx="793133" cy="6234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3200" b="1" dirty="0">
                <a:solidFill>
                  <a:schemeClr val="tx1"/>
                </a:solidFill>
                <a:latin typeface="Calibri" panose="020F0502020204030204" pitchFamily="34" charset="0"/>
                <a:cs typeface="Calibri" panose="020F0502020204030204" pitchFamily="34" charset="0"/>
              </a:rPr>
              <a:t>➁</a:t>
            </a:r>
            <a:endParaRPr lang="ja-JP" altLang="ja-JP" sz="3200" dirty="0">
              <a:solidFill>
                <a:schemeClr val="tx1"/>
              </a:solidFill>
              <a:latin typeface="Calibri" panose="020F0502020204030204" pitchFamily="34" charset="0"/>
              <a:cs typeface="Calibri" panose="020F0502020204030204" pitchFamily="34" charset="0"/>
            </a:endParaRPr>
          </a:p>
        </p:txBody>
      </p:sp>
      <p:sp>
        <p:nvSpPr>
          <p:cNvPr id="17" name="正方形/長方形 16"/>
          <p:cNvSpPr/>
          <p:nvPr/>
        </p:nvSpPr>
        <p:spPr>
          <a:xfrm>
            <a:off x="8791150" y="4035877"/>
            <a:ext cx="701985" cy="55274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3200" b="1" dirty="0" smtClean="0">
                <a:solidFill>
                  <a:schemeClr val="tx1"/>
                </a:solidFill>
                <a:latin typeface="Calibri" panose="020F0502020204030204" pitchFamily="34" charset="0"/>
                <a:cs typeface="Calibri" panose="020F0502020204030204" pitchFamily="34" charset="0"/>
              </a:rPr>
              <a:t>③</a:t>
            </a:r>
            <a:endParaRPr lang="ja-JP" altLang="ja-JP" sz="3200" dirty="0">
              <a:solidFill>
                <a:schemeClr val="tx1"/>
              </a:solidFill>
              <a:latin typeface="Calibri" panose="020F0502020204030204" pitchFamily="34" charset="0"/>
              <a:cs typeface="Calibri" panose="020F0502020204030204" pitchFamily="34" charset="0"/>
            </a:endParaRPr>
          </a:p>
        </p:txBody>
      </p:sp>
      <p:sp>
        <p:nvSpPr>
          <p:cNvPr id="21" name="正方形/長方形 20"/>
          <p:cNvSpPr/>
          <p:nvPr/>
        </p:nvSpPr>
        <p:spPr>
          <a:xfrm>
            <a:off x="8844964" y="5512771"/>
            <a:ext cx="750694" cy="67466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3200" b="1" dirty="0">
                <a:solidFill>
                  <a:schemeClr val="tx1"/>
                </a:solidFill>
                <a:latin typeface="Calibri" panose="020F0502020204030204" pitchFamily="34" charset="0"/>
                <a:cs typeface="Calibri" panose="020F0502020204030204" pitchFamily="34" charset="0"/>
              </a:rPr>
              <a:t>④</a:t>
            </a:r>
            <a:endParaRPr lang="ja-JP" altLang="ja-JP" sz="3200" dirty="0">
              <a:solidFill>
                <a:schemeClr val="tx1"/>
              </a:solidFill>
              <a:latin typeface="Calibri" panose="020F0502020204030204" pitchFamily="34" charset="0"/>
              <a:cs typeface="Calibri" panose="020F0502020204030204" pitchFamily="34" charset="0"/>
            </a:endParaRPr>
          </a:p>
        </p:txBody>
      </p:sp>
      <p:pic>
        <p:nvPicPr>
          <p:cNvPr id="22" name="図 21"/>
          <p:cNvPicPr>
            <a:picLocks noChangeAspect="1"/>
          </p:cNvPicPr>
          <p:nvPr/>
        </p:nvPicPr>
        <p:blipFill>
          <a:blip r:embed="rId11">
            <a:duotone>
              <a:schemeClr val="bg2">
                <a:shade val="45000"/>
                <a:satMod val="135000"/>
              </a:schemeClr>
              <a:prstClr val="white"/>
            </a:duotone>
          </a:blip>
          <a:stretch>
            <a:fillRect/>
          </a:stretch>
        </p:blipFill>
        <p:spPr>
          <a:xfrm>
            <a:off x="11062447" y="107577"/>
            <a:ext cx="1129553" cy="968188"/>
          </a:xfrm>
          <a:prstGeom prst="rect">
            <a:avLst/>
          </a:prstGeom>
        </p:spPr>
      </p:pic>
      <p:pic>
        <p:nvPicPr>
          <p:cNvPr id="2" name="図 1"/>
          <p:cNvPicPr>
            <a:picLocks noChangeAspect="1"/>
          </p:cNvPicPr>
          <p:nvPr/>
        </p:nvPicPr>
        <p:blipFill>
          <a:blip r:embed="rId12"/>
          <a:stretch>
            <a:fillRect/>
          </a:stretch>
        </p:blipFill>
        <p:spPr>
          <a:xfrm>
            <a:off x="1733796" y="3816488"/>
            <a:ext cx="3281605" cy="2394201"/>
          </a:xfrm>
          <a:prstGeom prst="rect">
            <a:avLst/>
          </a:prstGeom>
          <a:ln>
            <a:noFill/>
          </a:ln>
          <a:effectLst>
            <a:outerShdw blurRad="292100" dist="139700" dir="2700000" algn="tl" rotWithShape="0">
              <a:srgbClr val="333333">
                <a:alpha val="65000"/>
              </a:srgbClr>
            </a:outerShdw>
          </a:effectLst>
        </p:spPr>
      </p:pic>
      <p:sp>
        <p:nvSpPr>
          <p:cNvPr id="3" name="楕円 2"/>
          <p:cNvSpPr/>
          <p:nvPr/>
        </p:nvSpPr>
        <p:spPr>
          <a:xfrm>
            <a:off x="1805049" y="4916384"/>
            <a:ext cx="3087585" cy="148441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69517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 7"/>
          <p:cNvGraphicFramePr>
            <a:graphicFrameLocks noGrp="1"/>
          </p:cNvGraphicFramePr>
          <p:nvPr/>
        </p:nvGraphicFramePr>
        <p:xfrm>
          <a:off x="0" y="719666"/>
          <a:ext cx="12192000" cy="6138334"/>
        </p:xfrm>
        <a:graphic>
          <a:graphicData uri="http://schemas.openxmlformats.org/drawingml/2006/table">
            <a:tbl>
              <a:tblPr>
                <a:tableStyleId>{5C22544A-7EE6-4342-B048-85BDC9FD1C3A}</a:tableStyleId>
              </a:tblPr>
              <a:tblGrid>
                <a:gridCol w="6096000">
                  <a:extLst>
                    <a:ext uri="{9D8B030D-6E8A-4147-A177-3AD203B41FA5}">
                      <a16:colId xmlns:a16="http://schemas.microsoft.com/office/drawing/2014/main" val="2779147780"/>
                    </a:ext>
                  </a:extLst>
                </a:gridCol>
                <a:gridCol w="6096000">
                  <a:extLst>
                    <a:ext uri="{9D8B030D-6E8A-4147-A177-3AD203B41FA5}">
                      <a16:colId xmlns:a16="http://schemas.microsoft.com/office/drawing/2014/main" val="1959543977"/>
                    </a:ext>
                  </a:extLst>
                </a:gridCol>
              </a:tblGrid>
              <a:tr h="3069167">
                <a:tc>
                  <a:txBody>
                    <a:bodyPr/>
                    <a:lstStyle/>
                    <a:p>
                      <a:endParaRPr kumimoji="1" lang="ja-JP" altLang="en-US" dirty="0"/>
                    </a:p>
                  </a:txBody>
                  <a:tcPr>
                    <a:noFill/>
                  </a:tcPr>
                </a:tc>
                <a:tc>
                  <a:txBody>
                    <a:bodyPr/>
                    <a:lstStyle/>
                    <a:p>
                      <a:endParaRPr kumimoji="1" lang="ja-JP" altLang="en-US" dirty="0"/>
                    </a:p>
                  </a:txBody>
                  <a:tcPr>
                    <a:noFill/>
                  </a:tcPr>
                </a:tc>
                <a:extLst>
                  <a:ext uri="{0D108BD9-81ED-4DB2-BD59-A6C34878D82A}">
                    <a16:rowId xmlns:a16="http://schemas.microsoft.com/office/drawing/2014/main" val="627585879"/>
                  </a:ext>
                </a:extLst>
              </a:tr>
              <a:tr h="3069167">
                <a:tc>
                  <a:txBody>
                    <a:bodyPr/>
                    <a:lstStyle/>
                    <a:p>
                      <a:endParaRPr kumimoji="1" lang="ja-JP" altLang="en-US" dirty="0"/>
                    </a:p>
                  </a:txBody>
                  <a:tcPr>
                    <a:noFill/>
                  </a:tcPr>
                </a:tc>
                <a:tc>
                  <a:txBody>
                    <a:bodyPr/>
                    <a:lstStyle/>
                    <a:p>
                      <a:endParaRPr kumimoji="1" lang="ja-JP" altLang="en-US" dirty="0"/>
                    </a:p>
                  </a:txBody>
                  <a:tcPr>
                    <a:noFill/>
                  </a:tcPr>
                </a:tc>
                <a:extLst>
                  <a:ext uri="{0D108BD9-81ED-4DB2-BD59-A6C34878D82A}">
                    <a16:rowId xmlns:a16="http://schemas.microsoft.com/office/drawing/2014/main" val="3313133387"/>
                  </a:ext>
                </a:extLst>
              </a:tr>
            </a:tbl>
          </a:graphicData>
        </a:graphic>
      </p:graphicFrame>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Workshop I</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Culture and the environment</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4" name="正方形/長方形 13"/>
          <p:cNvSpPr/>
          <p:nvPr/>
        </p:nvSpPr>
        <p:spPr>
          <a:xfrm>
            <a:off x="681863" y="883603"/>
            <a:ext cx="5087125" cy="178345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200" dirty="0" smtClean="0">
                <a:solidFill>
                  <a:schemeClr val="tx1"/>
                </a:solidFill>
                <a:latin typeface="Calibri" panose="020F0502020204030204" pitchFamily="34" charset="0"/>
                <a:cs typeface="Calibri" panose="020F0502020204030204" pitchFamily="34" charset="0"/>
              </a:rPr>
              <a:t>Create short and clear message which explains how the cultural activities/traditions you want to highlight are being threated by what is happening to the marine environment as explained in Dr. Honda’s lecture.</a:t>
            </a:r>
            <a:endParaRPr lang="ja-JP" altLang="ja-JP" sz="3200" dirty="0">
              <a:solidFill>
                <a:schemeClr val="tx1"/>
              </a:solidFill>
              <a:latin typeface="Calibri" panose="020F0502020204030204" pitchFamily="34" charset="0"/>
              <a:cs typeface="Calibri" panose="020F0502020204030204" pitchFamily="34" charset="0"/>
            </a:endParaRPr>
          </a:p>
        </p:txBody>
      </p:sp>
      <p:pic>
        <p:nvPicPr>
          <p:cNvPr id="1026" name="Picture 2" descr="undefine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24459" y="1302911"/>
            <a:ext cx="1866259" cy="12362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8" name="Picture 6" descr="https://upload.wikimedia.org/wikipedia/commons/thumb/2/26/Hula_H%C4%81lau_O_Kamuela_under_the_direction_of_Kumu_Hula_Kau%CA%BBi_Kamana%CA%BBo_and_Kunewa_Mook_-_2019_Overall_Winners_of_the_Merrie_Monarch_Festival_-_Hilo_HI_-_Lokalia_Montgomery_Perpetual_Trophy.jpg/220px-thumbnail.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05437" y="1347245"/>
            <a:ext cx="1667655" cy="12507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正方形/長方形 14"/>
          <p:cNvSpPr/>
          <p:nvPr/>
        </p:nvSpPr>
        <p:spPr>
          <a:xfrm>
            <a:off x="6694884" y="817246"/>
            <a:ext cx="750694" cy="67466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3200" b="1" dirty="0" smtClean="0">
                <a:solidFill>
                  <a:schemeClr val="tx1"/>
                </a:solidFill>
                <a:latin typeface="Calibri" panose="020F0502020204030204" pitchFamily="34" charset="0"/>
                <a:cs typeface="Calibri" panose="020F0502020204030204" pitchFamily="34" charset="0"/>
              </a:rPr>
              <a:t>①</a:t>
            </a:r>
            <a:endParaRPr lang="ja-JP" altLang="ja-JP" sz="3200" dirty="0">
              <a:solidFill>
                <a:schemeClr val="tx1"/>
              </a:solidFill>
              <a:latin typeface="Calibri" panose="020F0502020204030204" pitchFamily="34" charset="0"/>
              <a:cs typeface="Calibri" panose="020F0502020204030204" pitchFamily="34" charset="0"/>
            </a:endParaRPr>
          </a:p>
        </p:txBody>
      </p:sp>
      <p:sp>
        <p:nvSpPr>
          <p:cNvPr id="16" name="正方形/長方形 15"/>
          <p:cNvSpPr/>
          <p:nvPr/>
        </p:nvSpPr>
        <p:spPr>
          <a:xfrm>
            <a:off x="9827908" y="801934"/>
            <a:ext cx="793133" cy="6234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3200" b="1" dirty="0">
                <a:solidFill>
                  <a:schemeClr val="tx1"/>
                </a:solidFill>
                <a:latin typeface="Calibri" panose="020F0502020204030204" pitchFamily="34" charset="0"/>
                <a:cs typeface="Calibri" panose="020F0502020204030204" pitchFamily="34" charset="0"/>
              </a:rPr>
              <a:t>➁</a:t>
            </a:r>
            <a:endParaRPr lang="ja-JP" altLang="ja-JP" sz="3200" dirty="0">
              <a:solidFill>
                <a:schemeClr val="tx1"/>
              </a:solidFill>
              <a:latin typeface="Calibri" panose="020F0502020204030204" pitchFamily="34" charset="0"/>
              <a:cs typeface="Calibri" panose="020F0502020204030204" pitchFamily="34" charset="0"/>
            </a:endParaRPr>
          </a:p>
        </p:txBody>
      </p:sp>
      <p:pic>
        <p:nvPicPr>
          <p:cNvPr id="17" name="図 16"/>
          <p:cNvPicPr>
            <a:picLocks noChangeAspect="1"/>
          </p:cNvPicPr>
          <p:nvPr/>
        </p:nvPicPr>
        <p:blipFill>
          <a:blip r:embed="rId9">
            <a:duotone>
              <a:schemeClr val="bg2">
                <a:shade val="45000"/>
                <a:satMod val="135000"/>
              </a:schemeClr>
              <a:prstClr val="white"/>
            </a:duotone>
          </a:blip>
          <a:stretch>
            <a:fillRect/>
          </a:stretch>
        </p:blipFill>
        <p:spPr>
          <a:xfrm>
            <a:off x="11062447" y="107577"/>
            <a:ext cx="1129553" cy="968188"/>
          </a:xfrm>
          <a:prstGeom prst="rect">
            <a:avLst/>
          </a:prstGeom>
        </p:spPr>
      </p:pic>
      <p:pic>
        <p:nvPicPr>
          <p:cNvPr id="19" name="図 18"/>
          <p:cNvPicPr>
            <a:picLocks noChangeAspect="1"/>
          </p:cNvPicPr>
          <p:nvPr/>
        </p:nvPicPr>
        <p:blipFill rotWithShape="1">
          <a:blip r:embed="rId10"/>
          <a:srcRect t="41725"/>
          <a:stretch/>
        </p:blipFill>
        <p:spPr>
          <a:xfrm>
            <a:off x="6954381" y="3059724"/>
            <a:ext cx="3011859" cy="29218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998542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 7"/>
          <p:cNvGraphicFramePr>
            <a:graphicFrameLocks noGrp="1"/>
          </p:cNvGraphicFramePr>
          <p:nvPr/>
        </p:nvGraphicFramePr>
        <p:xfrm>
          <a:off x="0" y="719666"/>
          <a:ext cx="12192000" cy="6138334"/>
        </p:xfrm>
        <a:graphic>
          <a:graphicData uri="http://schemas.openxmlformats.org/drawingml/2006/table">
            <a:tbl>
              <a:tblPr>
                <a:tableStyleId>{5C22544A-7EE6-4342-B048-85BDC9FD1C3A}</a:tableStyleId>
              </a:tblPr>
              <a:tblGrid>
                <a:gridCol w="6096000">
                  <a:extLst>
                    <a:ext uri="{9D8B030D-6E8A-4147-A177-3AD203B41FA5}">
                      <a16:colId xmlns:a16="http://schemas.microsoft.com/office/drawing/2014/main" val="2779147780"/>
                    </a:ext>
                  </a:extLst>
                </a:gridCol>
                <a:gridCol w="6096000">
                  <a:extLst>
                    <a:ext uri="{9D8B030D-6E8A-4147-A177-3AD203B41FA5}">
                      <a16:colId xmlns:a16="http://schemas.microsoft.com/office/drawing/2014/main" val="1959543977"/>
                    </a:ext>
                  </a:extLst>
                </a:gridCol>
              </a:tblGrid>
              <a:tr h="3069167">
                <a:tc>
                  <a:txBody>
                    <a:bodyPr/>
                    <a:lstStyle/>
                    <a:p>
                      <a:endParaRPr kumimoji="1" lang="ja-JP" altLang="en-US" dirty="0"/>
                    </a:p>
                  </a:txBody>
                  <a:tcPr>
                    <a:noFill/>
                  </a:tcPr>
                </a:tc>
                <a:tc>
                  <a:txBody>
                    <a:bodyPr/>
                    <a:lstStyle/>
                    <a:p>
                      <a:endParaRPr kumimoji="1" lang="ja-JP" altLang="en-US" dirty="0"/>
                    </a:p>
                  </a:txBody>
                  <a:tcPr>
                    <a:noFill/>
                  </a:tcPr>
                </a:tc>
                <a:extLst>
                  <a:ext uri="{0D108BD9-81ED-4DB2-BD59-A6C34878D82A}">
                    <a16:rowId xmlns:a16="http://schemas.microsoft.com/office/drawing/2014/main" val="627585879"/>
                  </a:ext>
                </a:extLst>
              </a:tr>
              <a:tr h="3069167">
                <a:tc>
                  <a:txBody>
                    <a:bodyPr/>
                    <a:lstStyle/>
                    <a:p>
                      <a:endParaRPr kumimoji="1" lang="ja-JP" altLang="en-US" dirty="0"/>
                    </a:p>
                  </a:txBody>
                  <a:tcPr>
                    <a:noFill/>
                  </a:tcPr>
                </a:tc>
                <a:tc>
                  <a:txBody>
                    <a:bodyPr/>
                    <a:lstStyle/>
                    <a:p>
                      <a:endParaRPr kumimoji="1" lang="ja-JP" altLang="en-US" dirty="0"/>
                    </a:p>
                  </a:txBody>
                  <a:tcPr>
                    <a:noFill/>
                  </a:tcPr>
                </a:tc>
                <a:extLst>
                  <a:ext uri="{0D108BD9-81ED-4DB2-BD59-A6C34878D82A}">
                    <a16:rowId xmlns:a16="http://schemas.microsoft.com/office/drawing/2014/main" val="3313133387"/>
                  </a:ext>
                </a:extLst>
              </a:tr>
            </a:tbl>
          </a:graphicData>
        </a:graphic>
      </p:graphicFrame>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Workshop I</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Culture and the environment</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4" name="正方形/長方形 13"/>
          <p:cNvSpPr/>
          <p:nvPr/>
        </p:nvSpPr>
        <p:spPr>
          <a:xfrm>
            <a:off x="681863" y="883603"/>
            <a:ext cx="5087125" cy="178345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200" dirty="0">
                <a:solidFill>
                  <a:schemeClr val="tx1"/>
                </a:solidFill>
                <a:latin typeface="Calibri" panose="020F0502020204030204" pitchFamily="34" charset="0"/>
                <a:cs typeface="Calibri" panose="020F0502020204030204" pitchFamily="34" charset="0"/>
              </a:rPr>
              <a:t>B</a:t>
            </a:r>
            <a:r>
              <a:rPr lang="en-US" altLang="ja-JP" sz="3200" dirty="0" smtClean="0">
                <a:solidFill>
                  <a:schemeClr val="tx1"/>
                </a:solidFill>
                <a:latin typeface="Calibri" panose="020F0502020204030204" pitchFamily="34" charset="0"/>
                <a:cs typeface="Calibri" panose="020F0502020204030204" pitchFamily="34" charset="0"/>
              </a:rPr>
              <a:t>reak into pairs and join </a:t>
            </a:r>
            <a:r>
              <a:rPr lang="en-US" altLang="ja-JP" sz="3200" dirty="0">
                <a:solidFill>
                  <a:schemeClr val="tx1"/>
                </a:solidFill>
                <a:latin typeface="Calibri" panose="020F0502020204030204" pitchFamily="34" charset="0"/>
                <a:cs typeface="Calibri" panose="020F0502020204030204" pitchFamily="34" charset="0"/>
              </a:rPr>
              <a:t>up with a pair </a:t>
            </a:r>
            <a:r>
              <a:rPr lang="en-US" altLang="ja-JP" sz="3200" dirty="0" smtClean="0">
                <a:solidFill>
                  <a:schemeClr val="tx1"/>
                </a:solidFill>
                <a:latin typeface="Calibri" panose="020F0502020204030204" pitchFamily="34" charset="0"/>
                <a:cs typeface="Calibri" panose="020F0502020204030204" pitchFamily="34" charset="0"/>
              </a:rPr>
              <a:t>of students from </a:t>
            </a:r>
            <a:r>
              <a:rPr lang="en-US" altLang="ja-JP" sz="3200" dirty="0">
                <a:solidFill>
                  <a:schemeClr val="tx1"/>
                </a:solidFill>
                <a:latin typeface="Calibri" panose="020F0502020204030204" pitchFamily="34" charset="0"/>
                <a:cs typeface="Calibri" panose="020F0502020204030204" pitchFamily="34" charset="0"/>
              </a:rPr>
              <a:t>another team. </a:t>
            </a:r>
            <a:endParaRPr lang="en-US" altLang="ja-JP" sz="3200" dirty="0" smtClean="0">
              <a:solidFill>
                <a:schemeClr val="tx1"/>
              </a:solidFill>
              <a:latin typeface="Calibri" panose="020F0502020204030204" pitchFamily="34" charset="0"/>
              <a:cs typeface="Calibri" panose="020F0502020204030204" pitchFamily="34" charset="0"/>
            </a:endParaRPr>
          </a:p>
          <a:p>
            <a:endParaRPr lang="en-US" altLang="ja-JP" sz="3200" dirty="0" smtClean="0">
              <a:solidFill>
                <a:schemeClr val="tx1"/>
              </a:solidFill>
              <a:latin typeface="Calibri" panose="020F0502020204030204" pitchFamily="34" charset="0"/>
              <a:cs typeface="Calibri" panose="020F0502020204030204" pitchFamily="34" charset="0"/>
            </a:endParaRPr>
          </a:p>
          <a:p>
            <a:r>
              <a:rPr lang="en-US" altLang="ja-JP" sz="3200" dirty="0" smtClean="0">
                <a:solidFill>
                  <a:schemeClr val="tx1"/>
                </a:solidFill>
                <a:latin typeface="Calibri" panose="020F0502020204030204" pitchFamily="34" charset="0"/>
                <a:cs typeface="Calibri" panose="020F0502020204030204" pitchFamily="34" charset="0"/>
              </a:rPr>
              <a:t>Role-play giving your message.</a:t>
            </a:r>
          </a:p>
          <a:p>
            <a:endParaRPr lang="en-US" altLang="ja-JP" sz="3200" dirty="0">
              <a:solidFill>
                <a:schemeClr val="tx1"/>
              </a:solidFill>
              <a:latin typeface="Calibri" panose="020F0502020204030204" pitchFamily="34" charset="0"/>
              <a:cs typeface="Calibri" panose="020F0502020204030204" pitchFamily="34" charset="0"/>
            </a:endParaRPr>
          </a:p>
          <a:p>
            <a:r>
              <a:rPr lang="en-US" altLang="ja-JP" sz="3200" dirty="0" smtClean="0">
                <a:solidFill>
                  <a:schemeClr val="tx1"/>
                </a:solidFill>
                <a:latin typeface="Calibri" panose="020F0502020204030204" pitchFamily="34" charset="0"/>
                <a:cs typeface="Calibri" panose="020F0502020204030204" pitchFamily="34" charset="0"/>
              </a:rPr>
              <a:t>Try to raise awareness and change the behaviors of the pair of students you are role-playing with.</a:t>
            </a:r>
            <a:endParaRPr lang="ja-JP" altLang="ja-JP" sz="3200" dirty="0">
              <a:solidFill>
                <a:schemeClr val="tx1"/>
              </a:solidFill>
              <a:latin typeface="Calibri" panose="020F0502020204030204" pitchFamily="34" charset="0"/>
              <a:cs typeface="Calibri" panose="020F0502020204030204" pitchFamily="34" charset="0"/>
            </a:endParaRPr>
          </a:p>
        </p:txBody>
      </p:sp>
      <p:pic>
        <p:nvPicPr>
          <p:cNvPr id="1026" name="Picture 2" descr="undefine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72585" y="1174574"/>
            <a:ext cx="1866259" cy="12362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8" name="Picture 6" descr="https://upload.wikimedia.org/wikipedia/commons/thumb/2/26/Hula_H%C4%81lau_O_Kamuela_under_the_direction_of_Kumu_Hula_Kau%CA%BBi_Kamana%CA%BBo_and_Kunewa_Mook_-_2019_Overall_Winners_of_the_Merrie_Monarch_Festival_-_Hilo_HI_-_Lokalia_Montgomery_Perpetual_Trophy.jpg/220px-thumbnail.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53563" y="1218908"/>
            <a:ext cx="1667655" cy="12507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正方形/長方形 14"/>
          <p:cNvSpPr/>
          <p:nvPr/>
        </p:nvSpPr>
        <p:spPr>
          <a:xfrm>
            <a:off x="6743010" y="688909"/>
            <a:ext cx="750694" cy="67466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3200" b="1" dirty="0" smtClean="0">
                <a:solidFill>
                  <a:schemeClr val="tx1"/>
                </a:solidFill>
                <a:latin typeface="Calibri" panose="020F0502020204030204" pitchFamily="34" charset="0"/>
                <a:cs typeface="Calibri" panose="020F0502020204030204" pitchFamily="34" charset="0"/>
              </a:rPr>
              <a:t>①</a:t>
            </a:r>
            <a:endParaRPr lang="ja-JP" altLang="ja-JP" sz="3200" dirty="0">
              <a:solidFill>
                <a:schemeClr val="tx1"/>
              </a:solidFill>
              <a:latin typeface="Calibri" panose="020F0502020204030204" pitchFamily="34" charset="0"/>
              <a:cs typeface="Calibri" panose="020F0502020204030204" pitchFamily="34" charset="0"/>
            </a:endParaRPr>
          </a:p>
        </p:txBody>
      </p:sp>
      <p:sp>
        <p:nvSpPr>
          <p:cNvPr id="16" name="正方形/長方形 15"/>
          <p:cNvSpPr/>
          <p:nvPr/>
        </p:nvSpPr>
        <p:spPr>
          <a:xfrm>
            <a:off x="9876034" y="673597"/>
            <a:ext cx="793133" cy="6234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3200" b="1" dirty="0">
                <a:solidFill>
                  <a:schemeClr val="tx1"/>
                </a:solidFill>
                <a:latin typeface="Calibri" panose="020F0502020204030204" pitchFamily="34" charset="0"/>
                <a:cs typeface="Calibri" panose="020F0502020204030204" pitchFamily="34" charset="0"/>
              </a:rPr>
              <a:t>➁</a:t>
            </a:r>
            <a:endParaRPr lang="ja-JP" altLang="ja-JP" sz="3200" dirty="0">
              <a:solidFill>
                <a:schemeClr val="tx1"/>
              </a:solidFill>
              <a:latin typeface="Calibri" panose="020F0502020204030204" pitchFamily="34" charset="0"/>
              <a:cs typeface="Calibri" panose="020F0502020204030204" pitchFamily="34" charset="0"/>
            </a:endParaRPr>
          </a:p>
        </p:txBody>
      </p:sp>
      <p:pic>
        <p:nvPicPr>
          <p:cNvPr id="17" name="図 16"/>
          <p:cNvPicPr>
            <a:picLocks noChangeAspect="1"/>
          </p:cNvPicPr>
          <p:nvPr/>
        </p:nvPicPr>
        <p:blipFill>
          <a:blip r:embed="rId9">
            <a:duotone>
              <a:schemeClr val="bg2">
                <a:shade val="45000"/>
                <a:satMod val="135000"/>
              </a:schemeClr>
              <a:prstClr val="white"/>
            </a:duotone>
          </a:blip>
          <a:stretch>
            <a:fillRect/>
          </a:stretch>
        </p:blipFill>
        <p:spPr>
          <a:xfrm>
            <a:off x="11062447" y="107577"/>
            <a:ext cx="1129553" cy="968188"/>
          </a:xfrm>
          <a:prstGeom prst="rect">
            <a:avLst/>
          </a:prstGeom>
        </p:spPr>
      </p:pic>
      <p:pic>
        <p:nvPicPr>
          <p:cNvPr id="20" name="図 19"/>
          <p:cNvPicPr>
            <a:picLocks noChangeAspect="1"/>
          </p:cNvPicPr>
          <p:nvPr/>
        </p:nvPicPr>
        <p:blipFill rotWithShape="1">
          <a:blip r:embed="rId10"/>
          <a:srcRect t="41725"/>
          <a:stretch/>
        </p:blipFill>
        <p:spPr>
          <a:xfrm>
            <a:off x="6954381" y="3059724"/>
            <a:ext cx="3011859" cy="29218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978891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 7"/>
          <p:cNvGraphicFramePr>
            <a:graphicFrameLocks noGrp="1"/>
          </p:cNvGraphicFramePr>
          <p:nvPr/>
        </p:nvGraphicFramePr>
        <p:xfrm>
          <a:off x="0" y="719666"/>
          <a:ext cx="12192000" cy="6138334"/>
        </p:xfrm>
        <a:graphic>
          <a:graphicData uri="http://schemas.openxmlformats.org/drawingml/2006/table">
            <a:tbl>
              <a:tblPr>
                <a:tableStyleId>{5C22544A-7EE6-4342-B048-85BDC9FD1C3A}</a:tableStyleId>
              </a:tblPr>
              <a:tblGrid>
                <a:gridCol w="6096000">
                  <a:extLst>
                    <a:ext uri="{9D8B030D-6E8A-4147-A177-3AD203B41FA5}">
                      <a16:colId xmlns:a16="http://schemas.microsoft.com/office/drawing/2014/main" val="2779147780"/>
                    </a:ext>
                  </a:extLst>
                </a:gridCol>
                <a:gridCol w="6096000">
                  <a:extLst>
                    <a:ext uri="{9D8B030D-6E8A-4147-A177-3AD203B41FA5}">
                      <a16:colId xmlns:a16="http://schemas.microsoft.com/office/drawing/2014/main" val="1959543977"/>
                    </a:ext>
                  </a:extLst>
                </a:gridCol>
              </a:tblGrid>
              <a:tr h="3069167">
                <a:tc>
                  <a:txBody>
                    <a:bodyPr/>
                    <a:lstStyle/>
                    <a:p>
                      <a:endParaRPr kumimoji="1" lang="ja-JP" altLang="en-US" dirty="0"/>
                    </a:p>
                  </a:txBody>
                  <a:tcPr>
                    <a:noFill/>
                  </a:tcPr>
                </a:tc>
                <a:tc>
                  <a:txBody>
                    <a:bodyPr/>
                    <a:lstStyle/>
                    <a:p>
                      <a:endParaRPr kumimoji="1" lang="ja-JP" altLang="en-US" dirty="0"/>
                    </a:p>
                  </a:txBody>
                  <a:tcPr>
                    <a:noFill/>
                  </a:tcPr>
                </a:tc>
                <a:extLst>
                  <a:ext uri="{0D108BD9-81ED-4DB2-BD59-A6C34878D82A}">
                    <a16:rowId xmlns:a16="http://schemas.microsoft.com/office/drawing/2014/main" val="627585879"/>
                  </a:ext>
                </a:extLst>
              </a:tr>
              <a:tr h="3069167">
                <a:tc>
                  <a:txBody>
                    <a:bodyPr/>
                    <a:lstStyle/>
                    <a:p>
                      <a:endParaRPr kumimoji="1" lang="ja-JP" altLang="en-US" dirty="0"/>
                    </a:p>
                  </a:txBody>
                  <a:tcPr>
                    <a:noFill/>
                  </a:tcPr>
                </a:tc>
                <a:tc>
                  <a:txBody>
                    <a:bodyPr/>
                    <a:lstStyle/>
                    <a:p>
                      <a:endParaRPr kumimoji="1" lang="ja-JP" altLang="en-US" dirty="0"/>
                    </a:p>
                  </a:txBody>
                  <a:tcPr>
                    <a:noFill/>
                  </a:tcPr>
                </a:tc>
                <a:extLst>
                  <a:ext uri="{0D108BD9-81ED-4DB2-BD59-A6C34878D82A}">
                    <a16:rowId xmlns:a16="http://schemas.microsoft.com/office/drawing/2014/main" val="3313133387"/>
                  </a:ext>
                </a:extLst>
              </a:tr>
            </a:tbl>
          </a:graphicData>
        </a:graphic>
      </p:graphicFrame>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Workshop I</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Culture and the environment</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4" name="正方形/長方形 13"/>
          <p:cNvSpPr/>
          <p:nvPr/>
        </p:nvSpPr>
        <p:spPr>
          <a:xfrm>
            <a:off x="776867" y="408590"/>
            <a:ext cx="4341398" cy="636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200" dirty="0" smtClean="0">
                <a:solidFill>
                  <a:schemeClr val="tx1"/>
                </a:solidFill>
                <a:latin typeface="Calibri" panose="020F0502020204030204" pitchFamily="34" charset="0"/>
                <a:cs typeface="Calibri" panose="020F0502020204030204" pitchFamily="34" charset="0"/>
              </a:rPr>
              <a:t>Mini Attitudinal Survey</a:t>
            </a:r>
            <a:endParaRPr lang="ja-JP" altLang="ja-JP" sz="3200" dirty="0">
              <a:solidFill>
                <a:schemeClr val="tx1"/>
              </a:solidFill>
              <a:latin typeface="Calibri" panose="020F0502020204030204" pitchFamily="34" charset="0"/>
              <a:cs typeface="Calibri" panose="020F0502020204030204" pitchFamily="34" charset="0"/>
            </a:endParaRPr>
          </a:p>
        </p:txBody>
      </p:sp>
      <p:pic>
        <p:nvPicPr>
          <p:cNvPr id="17" name="図 16"/>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pic>
        <p:nvPicPr>
          <p:cNvPr id="2" name="図 1"/>
          <p:cNvPicPr>
            <a:picLocks noChangeAspect="1"/>
          </p:cNvPicPr>
          <p:nvPr/>
        </p:nvPicPr>
        <p:blipFill>
          <a:blip r:embed="rId8"/>
          <a:stretch>
            <a:fillRect/>
          </a:stretch>
        </p:blipFill>
        <p:spPr>
          <a:xfrm>
            <a:off x="351417" y="1101575"/>
            <a:ext cx="4696480" cy="5106113"/>
          </a:xfrm>
          <a:prstGeom prst="rect">
            <a:avLst/>
          </a:prstGeom>
        </p:spPr>
      </p:pic>
    </p:spTree>
    <p:extLst>
      <p:ext uri="{BB962C8B-B14F-4D97-AF65-F5344CB8AC3E}">
        <p14:creationId xmlns:p14="http://schemas.microsoft.com/office/powerpoint/2010/main" val="15022759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4" name="正方形/長方形 13">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Workshop 2</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5" name="正方形/長方形 14">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C</a:t>
            </a:r>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ampaign </a:t>
            </a:r>
            <a:r>
              <a:rPr lang="en-US" altLang="ja-JP"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D</a:t>
            </a:r>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esign</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pic>
        <p:nvPicPr>
          <p:cNvPr id="3" name="図 2"/>
          <p:cNvPicPr>
            <a:picLocks noChangeAspect="1"/>
          </p:cNvPicPr>
          <p:nvPr/>
        </p:nvPicPr>
        <p:blipFill>
          <a:blip r:embed="rId7"/>
          <a:stretch>
            <a:fillRect/>
          </a:stretch>
        </p:blipFill>
        <p:spPr>
          <a:xfrm>
            <a:off x="105680" y="527540"/>
            <a:ext cx="4479780" cy="5802923"/>
          </a:xfrm>
          <a:prstGeom prst="rect">
            <a:avLst/>
          </a:prstGeom>
        </p:spPr>
      </p:pic>
      <p:cxnSp>
        <p:nvCxnSpPr>
          <p:cNvPr id="20" name="直線コネクタ 19"/>
          <p:cNvCxnSpPr/>
          <p:nvPr/>
        </p:nvCxnSpPr>
        <p:spPr>
          <a:xfrm flipV="1">
            <a:off x="4368800" y="3575050"/>
            <a:ext cx="815975" cy="86042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4372708" y="2343150"/>
            <a:ext cx="793017" cy="13965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図 5"/>
          <p:cNvPicPr>
            <a:picLocks noChangeAspect="1"/>
          </p:cNvPicPr>
          <p:nvPr/>
        </p:nvPicPr>
        <p:blipFill>
          <a:blip r:embed="rId8"/>
          <a:stretch>
            <a:fillRect/>
          </a:stretch>
        </p:blipFill>
        <p:spPr>
          <a:xfrm>
            <a:off x="5158154" y="2313329"/>
            <a:ext cx="6775938" cy="1279620"/>
          </a:xfrm>
          <a:prstGeom prst="rect">
            <a:avLst/>
          </a:prstGeom>
          <a:ln>
            <a:noFill/>
          </a:ln>
          <a:effectLst>
            <a:outerShdw blurRad="292100" dist="139700" dir="2700000" algn="tl" rotWithShape="0">
              <a:srgbClr val="333333">
                <a:alpha val="65000"/>
              </a:srgbClr>
            </a:outerShdw>
          </a:effectLst>
        </p:spPr>
      </p:pic>
      <p:cxnSp>
        <p:nvCxnSpPr>
          <p:cNvPr id="13" name="直線コネクタ 12"/>
          <p:cNvCxnSpPr/>
          <p:nvPr/>
        </p:nvCxnSpPr>
        <p:spPr>
          <a:xfrm>
            <a:off x="5157788" y="2357438"/>
            <a:ext cx="6767512" cy="47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p:nvCxnSpPr>
        <p:spPr>
          <a:xfrm>
            <a:off x="5150168" y="3599498"/>
            <a:ext cx="6767512" cy="47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p:nvPr/>
        </p:nvCxnSpPr>
        <p:spPr>
          <a:xfrm>
            <a:off x="639240" y="4433777"/>
            <a:ext cx="377083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p:nvPr/>
        </p:nvCxnSpPr>
        <p:spPr>
          <a:xfrm>
            <a:off x="610665" y="3738452"/>
            <a:ext cx="377083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図 16"/>
          <p:cNvPicPr>
            <a:picLocks noChangeAspect="1"/>
          </p:cNvPicPr>
          <p:nvPr/>
        </p:nvPicPr>
        <p:blipFill>
          <a:blip r:embed="rId9">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19611062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Campaign Design</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b</a:t>
            </a:r>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est </a:t>
            </a:r>
            <a:r>
              <a:rPr lang="en-US" altLang="ja-JP"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r</a:t>
            </a:r>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esearch </a:t>
            </a:r>
            <a:r>
              <a:rPr lang="en-US" altLang="ja-JP"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p</a:t>
            </a:r>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ractices</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4" name="正方形/長方形 13"/>
          <p:cNvSpPr/>
          <p:nvPr/>
        </p:nvSpPr>
        <p:spPr>
          <a:xfrm>
            <a:off x="676770" y="592537"/>
            <a:ext cx="7649545" cy="294197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Make sure to:</a:t>
            </a:r>
          </a:p>
          <a:p>
            <a:endParaRPr lang="en-US" altLang="ja-JP" sz="1600" b="1" dirty="0">
              <a:solidFill>
                <a:schemeClr val="tx1"/>
              </a:solidFill>
              <a:latin typeface="Arial" panose="020B0604020202020204" pitchFamily="34" charset="0"/>
              <a:cs typeface="Arial" panose="020B0604020202020204" pitchFamily="34" charset="0"/>
            </a:endParaRPr>
          </a:p>
          <a:p>
            <a:pPr marL="1200150" lvl="2" indent="-285750">
              <a:buFont typeface="Arial" panose="020B0604020202020204" pitchFamily="34" charset="0"/>
              <a:buChar char="•"/>
            </a:pPr>
            <a:r>
              <a:rPr lang="en-US" altLang="ja-JP" sz="2800" b="1" dirty="0" smtClean="0">
                <a:solidFill>
                  <a:schemeClr val="tx1"/>
                </a:solidFill>
                <a:latin typeface="Arial" panose="020B0604020202020204" pitchFamily="34" charset="0"/>
                <a:cs typeface="Arial" panose="020B0604020202020204" pitchFamily="34" charset="0"/>
              </a:rPr>
              <a:t>Check your sources (is the information trustable?)</a:t>
            </a:r>
          </a:p>
          <a:p>
            <a:pPr lvl="2"/>
            <a:endParaRPr lang="en-US" altLang="ja-JP" sz="1600" b="1" dirty="0" smtClean="0">
              <a:solidFill>
                <a:schemeClr val="tx1"/>
              </a:solidFill>
              <a:latin typeface="Arial" panose="020B0604020202020204" pitchFamily="34" charset="0"/>
              <a:cs typeface="Arial" panose="020B0604020202020204" pitchFamily="34" charset="0"/>
            </a:endParaRPr>
          </a:p>
          <a:p>
            <a:pPr marL="1200150" lvl="2" indent="-285750">
              <a:buFont typeface="Arial" panose="020B0604020202020204" pitchFamily="34" charset="0"/>
              <a:buChar char="•"/>
            </a:pPr>
            <a:r>
              <a:rPr lang="en-US" altLang="ja-JP" sz="2800" b="1" dirty="0" smtClean="0">
                <a:solidFill>
                  <a:schemeClr val="tx1"/>
                </a:solidFill>
                <a:latin typeface="Arial" panose="020B0604020202020204" pitchFamily="34" charset="0"/>
                <a:cs typeface="Arial" panose="020B0604020202020204" pitchFamily="34" charset="0"/>
              </a:rPr>
              <a:t>Cite your sources (tell us where you found the information)</a:t>
            </a:r>
          </a:p>
        </p:txBody>
      </p:sp>
      <p:sp>
        <p:nvSpPr>
          <p:cNvPr id="15" name="正方形/長方形 14"/>
          <p:cNvSpPr/>
          <p:nvPr/>
        </p:nvSpPr>
        <p:spPr>
          <a:xfrm>
            <a:off x="611315" y="3809546"/>
            <a:ext cx="11298353" cy="27309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And keep in mind:</a:t>
            </a:r>
          </a:p>
          <a:p>
            <a:endParaRPr lang="en-US" altLang="ja-JP" sz="1600" b="1" dirty="0">
              <a:solidFill>
                <a:schemeClr val="tx1"/>
              </a:solidFill>
              <a:latin typeface="Arial" panose="020B0604020202020204" pitchFamily="34" charset="0"/>
              <a:cs typeface="Arial" panose="020B0604020202020204" pitchFamily="34" charset="0"/>
            </a:endParaRPr>
          </a:p>
          <a:p>
            <a:pPr marL="1371600" lvl="2" indent="-457200">
              <a:buFont typeface="Arial" panose="020B0604020202020204" pitchFamily="34" charset="0"/>
              <a:buChar char="•"/>
            </a:pPr>
            <a:r>
              <a:rPr lang="en-US" altLang="ja-JP" sz="2800" b="1" dirty="0" smtClean="0">
                <a:solidFill>
                  <a:schemeClr val="tx1"/>
                </a:solidFill>
                <a:latin typeface="Arial" panose="020B0604020202020204" pitchFamily="34" charset="0"/>
                <a:cs typeface="Arial" panose="020B0604020202020204" pitchFamily="34" charset="0"/>
              </a:rPr>
              <a:t>Your experiences and personal history are important!</a:t>
            </a:r>
          </a:p>
          <a:p>
            <a:pPr marL="1200150" lvl="2" indent="-285750">
              <a:buFont typeface="Arial" panose="020B0604020202020204" pitchFamily="34" charset="0"/>
              <a:buChar char="•"/>
            </a:pPr>
            <a:endParaRPr lang="en-US" altLang="ja-JP" sz="1600" b="1" dirty="0" smtClean="0">
              <a:solidFill>
                <a:schemeClr val="tx1"/>
              </a:solidFill>
              <a:latin typeface="Arial" panose="020B0604020202020204" pitchFamily="34" charset="0"/>
              <a:cs typeface="Arial" panose="020B0604020202020204" pitchFamily="34" charset="0"/>
            </a:endParaRPr>
          </a:p>
          <a:p>
            <a:pPr marL="1371600" lvl="2" indent="-457200">
              <a:buFont typeface="Arial" panose="020B0604020202020204" pitchFamily="34" charset="0"/>
              <a:buChar char="•"/>
            </a:pPr>
            <a:r>
              <a:rPr lang="en-US" altLang="ja-JP" sz="2800" b="1" dirty="0" smtClean="0">
                <a:solidFill>
                  <a:schemeClr val="tx1"/>
                </a:solidFill>
                <a:latin typeface="Arial" panose="020B0604020202020204" pitchFamily="34" charset="0"/>
                <a:cs typeface="Arial" panose="020B0604020202020204" pitchFamily="34" charset="0"/>
              </a:rPr>
              <a:t>Don’t  be afraid to tell a story. This is not a report. You are making a campaign to </a:t>
            </a:r>
            <a:r>
              <a:rPr lang="en-US" altLang="ja-JP" sz="2800" b="1" u="sng" dirty="0" smtClean="0">
                <a:solidFill>
                  <a:schemeClr val="tx1"/>
                </a:solidFill>
                <a:latin typeface="Arial" panose="020B0604020202020204" pitchFamily="34" charset="0"/>
                <a:cs typeface="Arial" panose="020B0604020202020204" pitchFamily="34" charset="0"/>
              </a:rPr>
              <a:t>Move People!</a:t>
            </a:r>
            <a:endParaRPr lang="en-US" altLang="ja-JP" sz="2800" b="1" u="sng" dirty="0">
              <a:solidFill>
                <a:schemeClr val="tx1"/>
              </a:solidFill>
              <a:latin typeface="Arial" panose="020B0604020202020204" pitchFamily="34" charset="0"/>
              <a:cs typeface="Arial" panose="020B0604020202020204" pitchFamily="34" charset="0"/>
            </a:endParaRPr>
          </a:p>
        </p:txBody>
      </p:sp>
      <p:pic>
        <p:nvPicPr>
          <p:cNvPr id="17" name="図 16"/>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9633679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Campaign Design</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required components</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4" name="正方形/長方形 13"/>
          <p:cNvSpPr/>
          <p:nvPr/>
        </p:nvSpPr>
        <p:spPr>
          <a:xfrm>
            <a:off x="281115" y="477696"/>
            <a:ext cx="11594362" cy="333762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Required Campaign Components:</a:t>
            </a:r>
          </a:p>
          <a:p>
            <a:endParaRPr lang="en-US" altLang="ja-JP" sz="1600" b="1" dirty="0">
              <a:solidFill>
                <a:schemeClr val="tx1"/>
              </a:solidFill>
              <a:latin typeface="Arial" panose="020B0604020202020204" pitchFamily="34" charset="0"/>
              <a:cs typeface="Arial" panose="020B0604020202020204" pitchFamily="34" charset="0"/>
            </a:endParaRPr>
          </a:p>
          <a:p>
            <a:pPr marL="3486150" lvl="7" indent="-285750">
              <a:buFont typeface="Arial" panose="020B0604020202020204" pitchFamily="34" charset="0"/>
              <a:buChar char="•"/>
            </a:pPr>
            <a:r>
              <a:rPr lang="en-US" altLang="ja-JP" sz="2800" b="1" dirty="0" smtClean="0">
                <a:solidFill>
                  <a:schemeClr val="tx1"/>
                </a:solidFill>
                <a:latin typeface="Arial" panose="020B0604020202020204" pitchFamily="34" charset="0"/>
                <a:cs typeface="Arial" panose="020B0604020202020204" pitchFamily="34" charset="0"/>
              </a:rPr>
              <a:t>Raise awareness: notice the issue</a:t>
            </a:r>
          </a:p>
          <a:p>
            <a:pPr lvl="7"/>
            <a:endParaRPr lang="en-US" altLang="ja-JP" sz="1600" b="1" dirty="0" smtClean="0">
              <a:solidFill>
                <a:schemeClr val="tx1"/>
              </a:solidFill>
              <a:latin typeface="Arial" panose="020B0604020202020204" pitchFamily="34" charset="0"/>
              <a:cs typeface="Arial" panose="020B0604020202020204" pitchFamily="34" charset="0"/>
            </a:endParaRPr>
          </a:p>
          <a:p>
            <a:pPr marL="3486150" lvl="7" indent="-285750">
              <a:buFont typeface="Arial" panose="020B0604020202020204" pitchFamily="34" charset="0"/>
              <a:buChar char="•"/>
            </a:pPr>
            <a:r>
              <a:rPr lang="en-US" altLang="ja-JP" sz="2800" b="1" dirty="0" smtClean="0">
                <a:solidFill>
                  <a:schemeClr val="tx1"/>
                </a:solidFill>
                <a:latin typeface="Arial" panose="020B0604020202020204" pitchFamily="34" charset="0"/>
                <a:cs typeface="Arial" panose="020B0604020202020204" pitchFamily="34" charset="0"/>
              </a:rPr>
              <a:t>Recommend Actions: specific and achievable</a:t>
            </a:r>
          </a:p>
          <a:p>
            <a:pPr lvl="7"/>
            <a:endParaRPr lang="en-US" altLang="ja-JP" sz="1600" b="1" dirty="0" smtClean="0">
              <a:solidFill>
                <a:schemeClr val="tx1"/>
              </a:solidFill>
              <a:latin typeface="Arial" panose="020B0604020202020204" pitchFamily="34" charset="0"/>
              <a:cs typeface="Arial" panose="020B0604020202020204" pitchFamily="34" charset="0"/>
            </a:endParaRPr>
          </a:p>
          <a:p>
            <a:pPr marL="3486150" lvl="7" indent="-285750">
              <a:buFont typeface="Arial" panose="020B0604020202020204" pitchFamily="34" charset="0"/>
              <a:buChar char="•"/>
            </a:pPr>
            <a:r>
              <a:rPr lang="en-US" altLang="ja-JP" sz="2800" b="1" dirty="0" smtClean="0">
                <a:solidFill>
                  <a:schemeClr val="tx1"/>
                </a:solidFill>
                <a:latin typeface="Arial" panose="020B0604020202020204" pitchFamily="34" charset="0"/>
                <a:cs typeface="Arial" panose="020B0604020202020204" pitchFamily="34" charset="0"/>
              </a:rPr>
              <a:t>Plan Event: build community</a:t>
            </a:r>
          </a:p>
          <a:p>
            <a:pPr lvl="7"/>
            <a:endParaRPr lang="en-US" altLang="ja-JP" sz="1600" b="1" dirty="0" smtClean="0">
              <a:solidFill>
                <a:schemeClr val="tx1"/>
              </a:solidFill>
              <a:latin typeface="Arial" panose="020B0604020202020204" pitchFamily="34" charset="0"/>
              <a:cs typeface="Arial" panose="020B0604020202020204" pitchFamily="34" charset="0"/>
            </a:endParaRPr>
          </a:p>
          <a:p>
            <a:pPr marL="3486150" lvl="7" indent="-285750">
              <a:buFont typeface="Arial" panose="020B0604020202020204" pitchFamily="34" charset="0"/>
              <a:buChar char="•"/>
            </a:pPr>
            <a:r>
              <a:rPr lang="en-US" altLang="ja-JP" sz="2800" b="1" dirty="0" smtClean="0">
                <a:solidFill>
                  <a:schemeClr val="tx1"/>
                </a:solidFill>
                <a:latin typeface="Arial" panose="020B0604020202020204" pitchFamily="34" charset="0"/>
                <a:cs typeface="Arial" panose="020B0604020202020204" pitchFamily="34" charset="0"/>
              </a:rPr>
              <a:t>Evaluate campaign: measure impact</a:t>
            </a:r>
            <a:endParaRPr lang="en-US" altLang="ja-JP" sz="2800" b="1" dirty="0">
              <a:solidFill>
                <a:schemeClr val="tx1"/>
              </a:solidFill>
              <a:latin typeface="Arial" panose="020B0604020202020204" pitchFamily="34" charset="0"/>
              <a:cs typeface="Arial" panose="020B0604020202020204" pitchFamily="34" charset="0"/>
            </a:endParaRPr>
          </a:p>
        </p:txBody>
      </p:sp>
      <p:sp>
        <p:nvSpPr>
          <p:cNvPr id="15" name="正方形/長方形 14"/>
          <p:cNvSpPr/>
          <p:nvPr/>
        </p:nvSpPr>
        <p:spPr>
          <a:xfrm>
            <a:off x="141415" y="3923846"/>
            <a:ext cx="11298353" cy="27309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Points to keep in mind:</a:t>
            </a:r>
          </a:p>
          <a:p>
            <a:endParaRPr lang="en-US" altLang="ja-JP" sz="1600" b="1" dirty="0">
              <a:solidFill>
                <a:schemeClr val="tx1"/>
              </a:solidFill>
              <a:latin typeface="Arial" panose="020B0604020202020204" pitchFamily="34" charset="0"/>
              <a:cs typeface="Arial" panose="020B0604020202020204" pitchFamily="34" charset="0"/>
            </a:endParaRPr>
          </a:p>
          <a:p>
            <a:pPr marL="1371600" lvl="2" indent="-457200">
              <a:buFont typeface="Arial" panose="020B0604020202020204" pitchFamily="34" charset="0"/>
              <a:buChar char="•"/>
            </a:pPr>
            <a:r>
              <a:rPr lang="en-US" altLang="ja-JP" sz="2800" b="1" dirty="0" smtClean="0">
                <a:solidFill>
                  <a:schemeClr val="tx1"/>
                </a:solidFill>
                <a:latin typeface="Arial" panose="020B0604020202020204" pitchFamily="34" charset="0"/>
                <a:cs typeface="Arial" panose="020B0604020202020204" pitchFamily="34" charset="0"/>
              </a:rPr>
              <a:t>What we can do as a group! Use all of our talents!</a:t>
            </a:r>
            <a:endParaRPr lang="en-US" altLang="ja-JP" sz="1600" b="1" dirty="0" smtClean="0">
              <a:solidFill>
                <a:schemeClr val="tx1"/>
              </a:solidFill>
              <a:latin typeface="Arial" panose="020B0604020202020204" pitchFamily="34" charset="0"/>
              <a:cs typeface="Arial" panose="020B0604020202020204" pitchFamily="34" charset="0"/>
            </a:endParaRPr>
          </a:p>
          <a:p>
            <a:pPr marL="1371600" lvl="2" indent="-457200">
              <a:buFont typeface="Arial" panose="020B0604020202020204" pitchFamily="34" charset="0"/>
              <a:buChar char="•"/>
            </a:pPr>
            <a:r>
              <a:rPr lang="en-US" altLang="ja-JP" sz="2800" b="1" dirty="0" smtClean="0">
                <a:solidFill>
                  <a:schemeClr val="tx1"/>
                </a:solidFill>
                <a:latin typeface="Arial" panose="020B0604020202020204" pitchFamily="34" charset="0"/>
                <a:cs typeface="Arial" panose="020B0604020202020204" pitchFamily="34" charset="0"/>
              </a:rPr>
              <a:t>And make sure your campaign has a NAME!</a:t>
            </a:r>
            <a:endParaRPr lang="en-US" altLang="ja-JP" sz="2800" b="1" dirty="0">
              <a:solidFill>
                <a:schemeClr val="tx1"/>
              </a:solidFill>
              <a:latin typeface="Arial" panose="020B0604020202020204" pitchFamily="34" charset="0"/>
              <a:cs typeface="Arial" panose="020B0604020202020204" pitchFamily="34" charset="0"/>
            </a:endParaRPr>
          </a:p>
        </p:txBody>
      </p:sp>
      <p:sp>
        <p:nvSpPr>
          <p:cNvPr id="2" name="テキスト ボックス 1"/>
          <p:cNvSpPr txBox="1"/>
          <p:nvPr/>
        </p:nvSpPr>
        <p:spPr>
          <a:xfrm>
            <a:off x="2171700" y="6147424"/>
            <a:ext cx="7472453" cy="523220"/>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solidFill>
              <a:schemeClr val="tx1"/>
            </a:solid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kumimoji="1" lang="en-US" altLang="ja-JP" sz="2800" b="1" dirty="0" smtClean="0">
                <a:effectLst>
                  <a:outerShdw blurRad="38100" dist="38100" dir="2700000" algn="tl">
                    <a:srgbClr val="000000">
                      <a:alpha val="43137"/>
                    </a:srgbClr>
                  </a:outerShdw>
                </a:effectLst>
                <a:latin typeface="Arial Black" panose="020B0A04020102020204" pitchFamily="34" charset="0"/>
              </a:rPr>
              <a:t>8 minute presentations start from</a:t>
            </a:r>
            <a:r>
              <a:rPr lang="en-US" altLang="ja-JP" sz="2800" b="1" dirty="0">
                <a:effectLst>
                  <a:outerShdw blurRad="38100" dist="38100" dir="2700000" algn="tl">
                    <a:srgbClr val="000000">
                      <a:alpha val="43137"/>
                    </a:srgbClr>
                  </a:outerShdw>
                </a:effectLst>
                <a:latin typeface="Arial Black" panose="020B0A04020102020204" pitchFamily="34" charset="0"/>
              </a:rPr>
              <a:t> </a:t>
            </a:r>
            <a:r>
              <a:rPr lang="en-US" altLang="ja-JP" sz="2800" b="1" dirty="0" smtClean="0">
                <a:effectLst>
                  <a:outerShdw blurRad="38100" dist="38100" dir="2700000" algn="tl">
                    <a:srgbClr val="000000">
                      <a:alpha val="43137"/>
                    </a:srgbClr>
                  </a:outerShdw>
                </a:effectLst>
                <a:latin typeface="Arial Black" panose="020B0A04020102020204" pitchFamily="34" charset="0"/>
              </a:rPr>
              <a:t>--:--</a:t>
            </a:r>
            <a:endParaRPr kumimoji="1" lang="ja-JP" altLang="en-US" sz="2800" b="1" dirty="0">
              <a:effectLst>
                <a:outerShdw blurRad="38100" dist="38100" dir="2700000" algn="tl">
                  <a:srgbClr val="000000">
                    <a:alpha val="43137"/>
                  </a:srgbClr>
                </a:outerShdw>
              </a:effectLst>
              <a:latin typeface="Arial Black" panose="020B0A04020102020204" pitchFamily="34" charset="0"/>
            </a:endParaRPr>
          </a:p>
        </p:txBody>
      </p:sp>
      <p:pic>
        <p:nvPicPr>
          <p:cNvPr id="16" name="図 15"/>
          <p:cNvPicPr/>
          <p:nvPr/>
        </p:nvPicPr>
        <p:blipFill>
          <a:blip r:embed="rId7" cstate="print">
            <a:extLst>
              <a:ext uri="{28A0092B-C50C-407E-A947-70E740481C1C}">
                <a14:useLocalDpi xmlns:a14="http://schemas.microsoft.com/office/drawing/2010/main" val="0"/>
              </a:ext>
            </a:extLst>
          </a:blip>
          <a:stretch>
            <a:fillRect/>
          </a:stretch>
        </p:blipFill>
        <p:spPr>
          <a:xfrm>
            <a:off x="651827" y="1141412"/>
            <a:ext cx="2231073" cy="2135188"/>
          </a:xfrm>
          <a:prstGeom prst="rect">
            <a:avLst/>
          </a:prstGeom>
        </p:spPr>
      </p:pic>
      <p:pic>
        <p:nvPicPr>
          <p:cNvPr id="18" name="図 17"/>
          <p:cNvPicPr>
            <a:picLocks noChangeAspect="1"/>
          </p:cNvPicPr>
          <p:nvPr/>
        </p:nvPicPr>
        <p:blipFill>
          <a:blip r:embed="rId8">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1483936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4" name="正方形/長方形 13">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Presentations</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5" name="正方形/長方形 14">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Campaign selection</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pic>
        <p:nvPicPr>
          <p:cNvPr id="3" name="図 2"/>
          <p:cNvPicPr>
            <a:picLocks noChangeAspect="1"/>
          </p:cNvPicPr>
          <p:nvPr/>
        </p:nvPicPr>
        <p:blipFill>
          <a:blip r:embed="rId7"/>
          <a:stretch>
            <a:fillRect/>
          </a:stretch>
        </p:blipFill>
        <p:spPr>
          <a:xfrm>
            <a:off x="105680" y="527540"/>
            <a:ext cx="4479780" cy="5802923"/>
          </a:xfrm>
          <a:prstGeom prst="rect">
            <a:avLst/>
          </a:prstGeom>
        </p:spPr>
      </p:pic>
      <p:cxnSp>
        <p:nvCxnSpPr>
          <p:cNvPr id="20" name="直線コネクタ 19"/>
          <p:cNvCxnSpPr/>
          <p:nvPr/>
        </p:nvCxnSpPr>
        <p:spPr>
          <a:xfrm flipV="1">
            <a:off x="4375150" y="3364524"/>
            <a:ext cx="818173" cy="173135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4384675" y="2346325"/>
            <a:ext cx="793750" cy="24257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図 1"/>
          <p:cNvPicPr>
            <a:picLocks noChangeAspect="1"/>
          </p:cNvPicPr>
          <p:nvPr/>
        </p:nvPicPr>
        <p:blipFill rotWithShape="1">
          <a:blip r:embed="rId8"/>
          <a:srcRect l="3968" r="4630"/>
          <a:stretch/>
        </p:blipFill>
        <p:spPr>
          <a:xfrm>
            <a:off x="5169877" y="2336890"/>
            <a:ext cx="6787661" cy="1061809"/>
          </a:xfrm>
          <a:prstGeom prst="rect">
            <a:avLst/>
          </a:prstGeom>
          <a:ln>
            <a:noFill/>
          </a:ln>
          <a:effectLst>
            <a:outerShdw blurRad="292100" dist="139700" dir="2700000" algn="tl" rotWithShape="0">
              <a:srgbClr val="333333">
                <a:alpha val="65000"/>
              </a:srgbClr>
            </a:outerShdw>
          </a:effectLst>
        </p:spPr>
      </p:pic>
      <p:pic>
        <p:nvPicPr>
          <p:cNvPr id="13" name="図 12"/>
          <p:cNvPicPr>
            <a:picLocks noChangeAspect="1"/>
          </p:cNvPicPr>
          <p:nvPr/>
        </p:nvPicPr>
        <p:blipFill>
          <a:blip r:embed="rId9">
            <a:duotone>
              <a:schemeClr val="bg2">
                <a:shade val="45000"/>
                <a:satMod val="135000"/>
              </a:schemeClr>
              <a:prstClr val="white"/>
            </a:duotone>
          </a:blip>
          <a:stretch>
            <a:fillRect/>
          </a:stretch>
        </p:blipFill>
        <p:spPr>
          <a:xfrm>
            <a:off x="11062447" y="107577"/>
            <a:ext cx="1129553" cy="968188"/>
          </a:xfrm>
          <a:prstGeom prst="rect">
            <a:avLst/>
          </a:prstGeom>
        </p:spPr>
      </p:pic>
      <p:sp>
        <p:nvSpPr>
          <p:cNvPr id="16" name="正方形/長方形 15"/>
          <p:cNvSpPr/>
          <p:nvPr/>
        </p:nvSpPr>
        <p:spPr>
          <a:xfrm>
            <a:off x="5746263" y="3842189"/>
            <a:ext cx="6305060" cy="622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200" dirty="0" smtClean="0">
                <a:solidFill>
                  <a:schemeClr val="tx1"/>
                </a:solidFill>
                <a:latin typeface="Calibri" panose="020F0502020204030204" pitchFamily="34" charset="0"/>
                <a:cs typeface="Calibri" panose="020F0502020204030204" pitchFamily="34" charset="0"/>
              </a:rPr>
              <a:t>+ 3 minutes of question and answer</a:t>
            </a:r>
          </a:p>
        </p:txBody>
      </p:sp>
    </p:spTree>
    <p:extLst>
      <p:ext uri="{BB962C8B-B14F-4D97-AF65-F5344CB8AC3E}">
        <p14:creationId xmlns:p14="http://schemas.microsoft.com/office/powerpoint/2010/main" val="18737972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Presentations</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Personal response and evaluation</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4" name="正方形/長方形 13"/>
          <p:cNvSpPr/>
          <p:nvPr/>
        </p:nvSpPr>
        <p:spPr>
          <a:xfrm>
            <a:off x="4671993" y="1075597"/>
            <a:ext cx="6886023" cy="294197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In your notebook, there is 1 page worth of note-taking space for each team presentation. Make sure to keep track of the four campaign components, and pay special attention to the community building event designed by each team.</a:t>
            </a:r>
          </a:p>
          <a:p>
            <a:endParaRPr lang="en-US" altLang="ja-JP" sz="2800" b="1" dirty="0">
              <a:solidFill>
                <a:schemeClr val="tx1"/>
              </a:solidFill>
              <a:latin typeface="Arial" panose="020B0604020202020204" pitchFamily="34" charset="0"/>
              <a:cs typeface="Arial" panose="020B0604020202020204" pitchFamily="34" charset="0"/>
            </a:endParaRPr>
          </a:p>
          <a:p>
            <a:r>
              <a:rPr lang="en-US" altLang="ja-JP" sz="2800" b="1" dirty="0" smtClean="0">
                <a:solidFill>
                  <a:schemeClr val="tx1"/>
                </a:solidFill>
                <a:latin typeface="Arial" panose="020B0604020202020204" pitchFamily="34" charset="0"/>
                <a:cs typeface="Arial" panose="020B0604020202020204" pitchFamily="34" charset="0"/>
              </a:rPr>
              <a:t>You should give each campaign a peer evaluation score of 1-5. These scores will be used to decide the Peer Recognition Award. </a:t>
            </a:r>
          </a:p>
        </p:txBody>
      </p:sp>
      <p:sp>
        <p:nvSpPr>
          <p:cNvPr id="3" name="テキスト ボックス 2"/>
          <p:cNvSpPr txBox="1"/>
          <p:nvPr/>
        </p:nvSpPr>
        <p:spPr>
          <a:xfrm>
            <a:off x="2070081" y="889833"/>
            <a:ext cx="312906" cy="369332"/>
          </a:xfrm>
          <a:prstGeom prst="rect">
            <a:avLst/>
          </a:prstGeom>
          <a:noFill/>
        </p:spPr>
        <p:txBody>
          <a:bodyPr wrap="none" rtlCol="0">
            <a:spAutoFit/>
          </a:bodyPr>
          <a:lstStyle/>
          <a:p>
            <a:r>
              <a:rPr lang="en-US" altLang="ja-JP" dirty="0" smtClean="0"/>
              <a:t>3</a:t>
            </a:r>
            <a:endParaRPr kumimoji="1" lang="ja-JP" altLang="en-US" dirty="0"/>
          </a:p>
        </p:txBody>
      </p:sp>
      <p:sp>
        <p:nvSpPr>
          <p:cNvPr id="5" name="テキスト ボックス 4"/>
          <p:cNvSpPr txBox="1"/>
          <p:nvPr/>
        </p:nvSpPr>
        <p:spPr>
          <a:xfrm>
            <a:off x="607340" y="1461412"/>
            <a:ext cx="3380460" cy="923330"/>
          </a:xfrm>
          <a:prstGeom prst="rect">
            <a:avLst/>
          </a:prstGeom>
          <a:noFill/>
        </p:spPr>
        <p:txBody>
          <a:bodyPr wrap="square" rtlCol="0">
            <a:spAutoFit/>
          </a:bodyPr>
          <a:lstStyle/>
          <a:p>
            <a:r>
              <a:rPr kumimoji="1" lang="en-US" altLang="ja-JP" dirty="0" smtClean="0">
                <a:latin typeface="Bradley Hand ITC" panose="03070402050302030203" pitchFamily="66" charset="0"/>
              </a:rPr>
              <a:t>1) Awareness: an interesting quiz to help participants notice own actions</a:t>
            </a:r>
          </a:p>
        </p:txBody>
      </p:sp>
      <p:sp>
        <p:nvSpPr>
          <p:cNvPr id="15" name="テキスト ボックス 14"/>
          <p:cNvSpPr txBox="1"/>
          <p:nvPr/>
        </p:nvSpPr>
        <p:spPr>
          <a:xfrm>
            <a:off x="645440" y="2350412"/>
            <a:ext cx="3380460" cy="923330"/>
          </a:xfrm>
          <a:prstGeom prst="rect">
            <a:avLst/>
          </a:prstGeom>
          <a:noFill/>
        </p:spPr>
        <p:txBody>
          <a:bodyPr wrap="square" rtlCol="0">
            <a:spAutoFit/>
          </a:bodyPr>
          <a:lstStyle/>
          <a:p>
            <a:r>
              <a:rPr lang="en-US" altLang="ja-JP" dirty="0">
                <a:latin typeface="Bradley Hand ITC" panose="03070402050302030203" pitchFamily="66" charset="0"/>
              </a:rPr>
              <a:t>2</a:t>
            </a:r>
            <a:r>
              <a:rPr kumimoji="1" lang="en-US" altLang="ja-JP" dirty="0" smtClean="0">
                <a:latin typeface="Bradley Hand ITC" panose="03070402050302030203" pitchFamily="66" charset="0"/>
              </a:rPr>
              <a:t>) Actions: identify and replace 1 plastic containing product per month</a:t>
            </a:r>
          </a:p>
        </p:txBody>
      </p:sp>
      <p:sp>
        <p:nvSpPr>
          <p:cNvPr id="16" name="テキスト ボックス 15"/>
          <p:cNvSpPr txBox="1"/>
          <p:nvPr/>
        </p:nvSpPr>
        <p:spPr>
          <a:xfrm>
            <a:off x="607340" y="3175912"/>
            <a:ext cx="3380460" cy="646331"/>
          </a:xfrm>
          <a:prstGeom prst="rect">
            <a:avLst/>
          </a:prstGeom>
          <a:noFill/>
        </p:spPr>
        <p:txBody>
          <a:bodyPr wrap="square" rtlCol="0">
            <a:spAutoFit/>
          </a:bodyPr>
          <a:lstStyle/>
          <a:p>
            <a:r>
              <a:rPr lang="en-US" altLang="ja-JP" dirty="0" smtClean="0">
                <a:latin typeface="Bradley Hand ITC" panose="03070402050302030203" pitchFamily="66" charset="0"/>
              </a:rPr>
              <a:t>3</a:t>
            </a:r>
            <a:r>
              <a:rPr kumimoji="1" lang="en-US" altLang="ja-JP" dirty="0" smtClean="0">
                <a:latin typeface="Bradley Hand ITC" panose="03070402050302030203" pitchFamily="66" charset="0"/>
              </a:rPr>
              <a:t>) Event: make your own cleaning supplies workshops</a:t>
            </a:r>
          </a:p>
        </p:txBody>
      </p:sp>
      <p:sp>
        <p:nvSpPr>
          <p:cNvPr id="17" name="テキスト ボックス 16"/>
          <p:cNvSpPr txBox="1"/>
          <p:nvPr/>
        </p:nvSpPr>
        <p:spPr>
          <a:xfrm>
            <a:off x="632740" y="3798212"/>
            <a:ext cx="3380460" cy="1200329"/>
          </a:xfrm>
          <a:prstGeom prst="rect">
            <a:avLst/>
          </a:prstGeom>
          <a:noFill/>
        </p:spPr>
        <p:txBody>
          <a:bodyPr wrap="square" rtlCol="0">
            <a:spAutoFit/>
          </a:bodyPr>
          <a:lstStyle/>
          <a:p>
            <a:r>
              <a:rPr lang="en-US" altLang="ja-JP" dirty="0">
                <a:latin typeface="Bradley Hand ITC" panose="03070402050302030203" pitchFamily="66" charset="0"/>
              </a:rPr>
              <a:t>4</a:t>
            </a:r>
            <a:r>
              <a:rPr kumimoji="1" lang="en-US" altLang="ja-JP" dirty="0" smtClean="0">
                <a:latin typeface="Bradley Hand ITC" panose="03070402050302030203" pitchFamily="66" charset="0"/>
              </a:rPr>
              <a:t>) Evaluate: # of volunteers, volunteer hours, # of micro plastic containing cleaners not bought</a:t>
            </a:r>
          </a:p>
        </p:txBody>
      </p:sp>
      <p:pic>
        <p:nvPicPr>
          <p:cNvPr id="2" name="図 1"/>
          <p:cNvPicPr>
            <a:picLocks noChangeAspect="1"/>
          </p:cNvPicPr>
          <p:nvPr/>
        </p:nvPicPr>
        <p:blipFill>
          <a:blip r:embed="rId7"/>
          <a:stretch>
            <a:fillRect/>
          </a:stretch>
        </p:blipFill>
        <p:spPr>
          <a:xfrm>
            <a:off x="283025" y="527539"/>
            <a:ext cx="3986015" cy="5950753"/>
          </a:xfrm>
          <a:prstGeom prst="rect">
            <a:avLst/>
          </a:prstGeom>
          <a:ln>
            <a:noFill/>
          </a:ln>
          <a:effectLst>
            <a:outerShdw blurRad="292100" dist="139700" dir="2700000" algn="tl" rotWithShape="0">
              <a:srgbClr val="333333">
                <a:alpha val="65000"/>
              </a:srgbClr>
            </a:outerShdw>
          </a:effectLst>
        </p:spPr>
      </p:pic>
      <p:sp>
        <p:nvSpPr>
          <p:cNvPr id="7" name="楕円 6"/>
          <p:cNvSpPr/>
          <p:nvPr/>
        </p:nvSpPr>
        <p:spPr>
          <a:xfrm>
            <a:off x="3309816" y="5433646"/>
            <a:ext cx="266700" cy="2921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p:cNvPicPr>
            <a:picLocks noChangeAspect="1"/>
          </p:cNvPicPr>
          <p:nvPr/>
        </p:nvPicPr>
        <p:blipFill>
          <a:blip r:embed="rId8">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384562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16" grpId="0"/>
      <p:bldP spid="17"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4" name="正方形/長方形 13">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Orientation</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5" name="正方形/長方形 14">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Purpose</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pic>
        <p:nvPicPr>
          <p:cNvPr id="3" name="図 2"/>
          <p:cNvPicPr>
            <a:picLocks noChangeAspect="1"/>
          </p:cNvPicPr>
          <p:nvPr/>
        </p:nvPicPr>
        <p:blipFill>
          <a:blip r:embed="rId7"/>
          <a:stretch>
            <a:fillRect/>
          </a:stretch>
        </p:blipFill>
        <p:spPr>
          <a:xfrm>
            <a:off x="598049" y="492370"/>
            <a:ext cx="4479780" cy="5802923"/>
          </a:xfrm>
          <a:prstGeom prst="rect">
            <a:avLst/>
          </a:prstGeom>
        </p:spPr>
      </p:pic>
      <p:cxnSp>
        <p:nvCxnSpPr>
          <p:cNvPr id="19" name="直線コネクタ 18"/>
          <p:cNvCxnSpPr/>
          <p:nvPr/>
        </p:nvCxnSpPr>
        <p:spPr>
          <a:xfrm>
            <a:off x="4881563" y="681038"/>
            <a:ext cx="1624012" cy="7667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4876800" y="1019175"/>
            <a:ext cx="1600200" cy="14319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図 1"/>
          <p:cNvPicPr>
            <a:picLocks noChangeAspect="1"/>
          </p:cNvPicPr>
          <p:nvPr/>
        </p:nvPicPr>
        <p:blipFill>
          <a:blip r:embed="rId8"/>
          <a:stretch>
            <a:fillRect/>
          </a:stretch>
        </p:blipFill>
        <p:spPr>
          <a:xfrm>
            <a:off x="6456086" y="1409625"/>
            <a:ext cx="3953427" cy="1066949"/>
          </a:xfrm>
          <a:prstGeom prst="rect">
            <a:avLst/>
          </a:prstGeom>
          <a:ln>
            <a:noFill/>
          </a:ln>
          <a:effectLst>
            <a:outerShdw blurRad="292100" dist="139700" dir="2700000" algn="tl" rotWithShape="0">
              <a:srgbClr val="333333">
                <a:alpha val="65000"/>
              </a:srgbClr>
            </a:outerShdw>
          </a:effectLst>
        </p:spPr>
      </p:pic>
      <p:cxnSp>
        <p:nvCxnSpPr>
          <p:cNvPr id="21" name="直線コネクタ 20"/>
          <p:cNvCxnSpPr/>
          <p:nvPr/>
        </p:nvCxnSpPr>
        <p:spPr>
          <a:xfrm flipV="1">
            <a:off x="1147203" y="680010"/>
            <a:ext cx="375126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p:nvPr/>
        </p:nvCxnSpPr>
        <p:spPr>
          <a:xfrm>
            <a:off x="1133475" y="1023938"/>
            <a:ext cx="375761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図 15"/>
          <p:cNvPicPr>
            <a:picLocks noChangeAspect="1"/>
          </p:cNvPicPr>
          <p:nvPr/>
        </p:nvPicPr>
        <p:blipFill>
          <a:blip r:embed="rId9">
            <a:duotone>
              <a:schemeClr val="bg2">
                <a:shade val="45000"/>
                <a:satMod val="135000"/>
              </a:schemeClr>
              <a:prstClr val="white"/>
            </a:duotone>
          </a:blip>
          <a:stretch>
            <a:fillRect/>
          </a:stretch>
        </p:blipFill>
        <p:spPr>
          <a:xfrm>
            <a:off x="11062447" y="107577"/>
            <a:ext cx="1129553" cy="968188"/>
          </a:xfrm>
          <a:prstGeom prst="rect">
            <a:avLst/>
          </a:prstGeom>
        </p:spPr>
      </p:pic>
      <p:sp>
        <p:nvSpPr>
          <p:cNvPr id="17" name="正方形/長方形 16"/>
          <p:cNvSpPr/>
          <p:nvPr/>
        </p:nvSpPr>
        <p:spPr>
          <a:xfrm>
            <a:off x="-102877" y="6150114"/>
            <a:ext cx="12319912" cy="707886"/>
          </a:xfrm>
          <a:prstGeom prst="rect">
            <a:avLst/>
          </a:prstGeom>
        </p:spPr>
        <p:txBody>
          <a:bodyPr wrap="none">
            <a:spAutoFit/>
          </a:bodyPr>
          <a:lstStyle/>
          <a:p>
            <a:pPr algn="ctr">
              <a:spcAft>
                <a:spcPts val="0"/>
              </a:spcAft>
            </a:pPr>
            <a:r>
              <a:rPr lang="en-US" altLang="ja-JP" sz="4000" b="1" kern="100" dirty="0" smtClean="0">
                <a:latin typeface="Calibri" panose="020F0502020204030204" pitchFamily="34" charset="0"/>
                <a:ea typeface="游明朝" panose="02020400000000000000" pitchFamily="18" charset="-128"/>
                <a:cs typeface="Times New Roman" panose="02020603050405020304" pitchFamily="18" charset="0"/>
              </a:rPr>
              <a:t>Creating an Environmental Campaign to Save Our Oceans</a:t>
            </a:r>
            <a:endParaRPr lang="ja-JP" altLang="ja-JP" sz="40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5" name="正方形/長方形 16"/>
          <p:cNvSpPr/>
          <p:nvPr/>
        </p:nvSpPr>
        <p:spPr>
          <a:xfrm>
            <a:off x="-102877" y="6150114"/>
            <a:ext cx="12319912" cy="707886"/>
          </a:xfrm>
          <a:prstGeom prst="rect">
            <a:avLst/>
          </a:prstGeom>
        </p:spPr>
        <p:txBody>
          <a:bodyPr wrap="none">
            <a:spAutoFit/>
          </a:bodyPr>
          <a:lstStyle/>
          <a:p>
            <a:pPr algn="ctr">
              <a:spcAft>
                <a:spcPts val="0"/>
              </a:spcAft>
            </a:pPr>
            <a:r>
              <a:rPr lang="en-US" altLang="ja-JP" sz="4000" b="1" kern="100" dirty="0" smtClean="0">
                <a:latin typeface="Calibri" panose="020F0502020204030204" pitchFamily="34" charset="0"/>
                <a:ea typeface="游明朝" panose="02020400000000000000" pitchFamily="18" charset="-128"/>
                <a:cs typeface="Times New Roman" panose="02020603050405020304" pitchFamily="18" charset="0"/>
              </a:rPr>
              <a:t>Creating an Environmental Campaign to Save Our Oceans</a:t>
            </a:r>
            <a:endParaRPr lang="ja-JP" altLang="ja-JP" sz="40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pic>
        <p:nvPicPr>
          <p:cNvPr id="4" name="図 3"/>
          <p:cNvPicPr>
            <a:picLocks noChangeAspect="1"/>
          </p:cNvPicPr>
          <p:nvPr/>
        </p:nvPicPr>
        <p:blipFill>
          <a:blip r:embed="rId10"/>
          <a:stretch>
            <a:fillRect/>
          </a:stretch>
        </p:blipFill>
        <p:spPr>
          <a:xfrm>
            <a:off x="5437632" y="2762146"/>
            <a:ext cx="5689756" cy="282211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936702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Presentations</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Group 1</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6" name="正方形/長方形 15"/>
          <p:cNvSpPr/>
          <p:nvPr/>
        </p:nvSpPr>
        <p:spPr>
          <a:xfrm>
            <a:off x="555813" y="970481"/>
            <a:ext cx="11331388" cy="512133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Group 1:</a:t>
            </a:r>
            <a:endParaRPr lang="en-US" altLang="ja-JP" sz="1600" b="1" dirty="0">
              <a:solidFill>
                <a:schemeClr val="tx1"/>
              </a:solidFill>
              <a:latin typeface="Arial" panose="020B0604020202020204" pitchFamily="34" charset="0"/>
              <a:cs typeface="Arial" panose="020B0604020202020204" pitchFamily="34" charset="0"/>
            </a:endParaRPr>
          </a:p>
          <a:p>
            <a:endParaRPr lang="en-US" altLang="ja-JP" sz="1600" b="1" dirty="0" smtClean="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p:txBody>
      </p:sp>
      <p:pic>
        <p:nvPicPr>
          <p:cNvPr id="15" name="図 14"/>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41198776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Presentations</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Group 1</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6" name="正方形/長方形 15"/>
          <p:cNvSpPr/>
          <p:nvPr/>
        </p:nvSpPr>
        <p:spPr>
          <a:xfrm>
            <a:off x="1121161" y="2334315"/>
            <a:ext cx="10204579" cy="265240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Secretaries, please total </a:t>
            </a:r>
            <a:r>
              <a:rPr lang="en-US" altLang="ja-JP" sz="2800" b="1" dirty="0">
                <a:solidFill>
                  <a:schemeClr val="tx1"/>
                </a:solidFill>
                <a:latin typeface="Arial" panose="020B0604020202020204" pitchFamily="34" charset="0"/>
                <a:cs typeface="Arial" panose="020B0604020202020204" pitchFamily="34" charset="0"/>
              </a:rPr>
              <a:t>the </a:t>
            </a:r>
            <a:r>
              <a:rPr lang="en-US" altLang="ja-JP" sz="2800" b="1" dirty="0" smtClean="0">
                <a:solidFill>
                  <a:schemeClr val="tx1"/>
                </a:solidFill>
                <a:latin typeface="Arial" panose="020B0604020202020204" pitchFamily="34" charset="0"/>
                <a:cs typeface="Arial" panose="020B0604020202020204" pitchFamily="34" charset="0"/>
              </a:rPr>
              <a:t>peer evaluation scores and calculate the average score given by your group.</a:t>
            </a:r>
          </a:p>
          <a:p>
            <a:endParaRPr lang="en-US" altLang="ja-JP" sz="2800" b="1" dirty="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a:p>
            <a:endParaRPr lang="en-US" altLang="ja-JP" sz="1600" b="1" dirty="0" smtClean="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p:txBody>
      </p:sp>
      <p:pic>
        <p:nvPicPr>
          <p:cNvPr id="15" name="図 14"/>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41702360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Presentations</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Group 2</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6" name="正方形/長方形 15"/>
          <p:cNvSpPr/>
          <p:nvPr/>
        </p:nvSpPr>
        <p:spPr>
          <a:xfrm>
            <a:off x="882139" y="897329"/>
            <a:ext cx="10657589" cy="512133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Group 2:</a:t>
            </a:r>
            <a:endParaRPr lang="en-US" altLang="ja-JP" sz="1600" b="1" dirty="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p:txBody>
      </p:sp>
      <p:pic>
        <p:nvPicPr>
          <p:cNvPr id="15" name="図 14"/>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23217647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Presentations</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Group 2</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pic>
        <p:nvPicPr>
          <p:cNvPr id="16" name="図 15"/>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
        <p:nvSpPr>
          <p:cNvPr id="14" name="正方形/長方形 13"/>
          <p:cNvSpPr/>
          <p:nvPr/>
        </p:nvSpPr>
        <p:spPr>
          <a:xfrm>
            <a:off x="1121161" y="2334315"/>
            <a:ext cx="10204579" cy="265240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Secretaries, please total </a:t>
            </a:r>
            <a:r>
              <a:rPr lang="en-US" altLang="ja-JP" sz="2800" b="1" dirty="0">
                <a:solidFill>
                  <a:schemeClr val="tx1"/>
                </a:solidFill>
                <a:latin typeface="Arial" panose="020B0604020202020204" pitchFamily="34" charset="0"/>
                <a:cs typeface="Arial" panose="020B0604020202020204" pitchFamily="34" charset="0"/>
              </a:rPr>
              <a:t>the </a:t>
            </a:r>
            <a:r>
              <a:rPr lang="en-US" altLang="ja-JP" sz="2800" b="1" dirty="0" smtClean="0">
                <a:solidFill>
                  <a:schemeClr val="tx1"/>
                </a:solidFill>
                <a:latin typeface="Arial" panose="020B0604020202020204" pitchFamily="34" charset="0"/>
                <a:cs typeface="Arial" panose="020B0604020202020204" pitchFamily="34" charset="0"/>
              </a:rPr>
              <a:t>peer evaluation scores and calculate the average score given by your group.</a:t>
            </a:r>
          </a:p>
          <a:p>
            <a:endParaRPr lang="en-US" altLang="ja-JP" sz="2800" b="1" dirty="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a:p>
            <a:endParaRPr lang="en-US" altLang="ja-JP" sz="1600" b="1" dirty="0" smtClean="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13839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Presentations</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Group 3</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6" name="正方形/長方形 15"/>
          <p:cNvSpPr/>
          <p:nvPr/>
        </p:nvSpPr>
        <p:spPr>
          <a:xfrm>
            <a:off x="937003" y="970481"/>
            <a:ext cx="10204579" cy="512133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Group 3:</a:t>
            </a:r>
            <a:endParaRPr lang="en-US" altLang="ja-JP" sz="1600" b="1" dirty="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p:txBody>
      </p:sp>
      <p:pic>
        <p:nvPicPr>
          <p:cNvPr id="15" name="図 14"/>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8231373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Presentations</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Group </a:t>
            </a:r>
            <a:r>
              <a:rPr lang="en-US" altLang="ja-JP"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3</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pic>
        <p:nvPicPr>
          <p:cNvPr id="14" name="図 13"/>
          <p:cNvPicPr>
            <a:picLocks noChangeAspect="1"/>
          </p:cNvPicPr>
          <p:nvPr/>
        </p:nvPicPr>
        <p:blipFill>
          <a:blip r:embed="rId7"/>
          <a:stretch>
            <a:fillRect/>
          </a:stretch>
        </p:blipFill>
        <p:spPr>
          <a:xfrm>
            <a:off x="11062447" y="107577"/>
            <a:ext cx="1129553" cy="968188"/>
          </a:xfrm>
          <a:prstGeom prst="rect">
            <a:avLst/>
          </a:prstGeom>
        </p:spPr>
      </p:pic>
      <p:sp>
        <p:nvSpPr>
          <p:cNvPr id="16" name="正方形/長方形 15"/>
          <p:cNvSpPr/>
          <p:nvPr/>
        </p:nvSpPr>
        <p:spPr>
          <a:xfrm>
            <a:off x="1121161" y="2334315"/>
            <a:ext cx="10204579" cy="265240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Secretaries, please total </a:t>
            </a:r>
            <a:r>
              <a:rPr lang="en-US" altLang="ja-JP" sz="2800" b="1" dirty="0">
                <a:solidFill>
                  <a:schemeClr val="tx1"/>
                </a:solidFill>
                <a:latin typeface="Arial" panose="020B0604020202020204" pitchFamily="34" charset="0"/>
                <a:cs typeface="Arial" panose="020B0604020202020204" pitchFamily="34" charset="0"/>
              </a:rPr>
              <a:t>the </a:t>
            </a:r>
            <a:r>
              <a:rPr lang="en-US" altLang="ja-JP" sz="2800" b="1" dirty="0" smtClean="0">
                <a:solidFill>
                  <a:schemeClr val="tx1"/>
                </a:solidFill>
                <a:latin typeface="Arial" panose="020B0604020202020204" pitchFamily="34" charset="0"/>
                <a:cs typeface="Arial" panose="020B0604020202020204" pitchFamily="34" charset="0"/>
              </a:rPr>
              <a:t>peer evaluation scores and calculate the average score given by your group.</a:t>
            </a:r>
          </a:p>
          <a:p>
            <a:endParaRPr lang="en-US" altLang="ja-JP" sz="2800" b="1" dirty="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a:p>
            <a:endParaRPr lang="en-US" altLang="ja-JP" sz="1600" b="1" dirty="0" smtClean="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33167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Presentations</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Group 4</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6" name="正方形/長方形 15"/>
          <p:cNvSpPr/>
          <p:nvPr/>
        </p:nvSpPr>
        <p:spPr>
          <a:xfrm>
            <a:off x="573741" y="970481"/>
            <a:ext cx="10567841" cy="512133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Group 4:</a:t>
            </a:r>
            <a:endParaRPr lang="en-US" altLang="ja-JP" sz="1600" b="1" dirty="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p:txBody>
      </p:sp>
      <p:pic>
        <p:nvPicPr>
          <p:cNvPr id="15" name="図 14"/>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30379010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Presentations</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Group </a:t>
            </a:r>
            <a:r>
              <a:rPr lang="en-US" altLang="ja-JP"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4</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pic>
        <p:nvPicPr>
          <p:cNvPr id="16" name="図 15"/>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
        <p:nvSpPr>
          <p:cNvPr id="14" name="正方形/長方形 13"/>
          <p:cNvSpPr/>
          <p:nvPr/>
        </p:nvSpPr>
        <p:spPr>
          <a:xfrm>
            <a:off x="1121161" y="2334315"/>
            <a:ext cx="10204579" cy="265240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Secretaries, please total </a:t>
            </a:r>
            <a:r>
              <a:rPr lang="en-US" altLang="ja-JP" sz="2800" b="1" dirty="0">
                <a:solidFill>
                  <a:schemeClr val="tx1"/>
                </a:solidFill>
                <a:latin typeface="Arial" panose="020B0604020202020204" pitchFamily="34" charset="0"/>
                <a:cs typeface="Arial" panose="020B0604020202020204" pitchFamily="34" charset="0"/>
              </a:rPr>
              <a:t>the </a:t>
            </a:r>
            <a:r>
              <a:rPr lang="en-US" altLang="ja-JP" sz="2800" b="1" dirty="0" smtClean="0">
                <a:solidFill>
                  <a:schemeClr val="tx1"/>
                </a:solidFill>
                <a:latin typeface="Arial" panose="020B0604020202020204" pitchFamily="34" charset="0"/>
                <a:cs typeface="Arial" panose="020B0604020202020204" pitchFamily="34" charset="0"/>
              </a:rPr>
              <a:t>peer evaluation scores and calculate the average score given by your group.</a:t>
            </a:r>
          </a:p>
          <a:p>
            <a:endParaRPr lang="en-US" altLang="ja-JP" sz="2800" b="1" dirty="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a:p>
            <a:endParaRPr lang="en-US" altLang="ja-JP" sz="1600" b="1" dirty="0" smtClean="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13366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Presentations</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Group 5</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6" name="正方形/長方形 15"/>
          <p:cNvSpPr/>
          <p:nvPr/>
        </p:nvSpPr>
        <p:spPr>
          <a:xfrm>
            <a:off x="937003" y="858174"/>
            <a:ext cx="10204579" cy="512133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Group 5:</a:t>
            </a:r>
            <a:endParaRPr lang="en-US" altLang="ja-JP" sz="1600" b="1" dirty="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p:txBody>
      </p:sp>
      <p:pic>
        <p:nvPicPr>
          <p:cNvPr id="14" name="図 13"/>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3121849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2" y="-4794"/>
            <a:ext cx="4389312"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tx1"/>
                </a:solidFill>
                <a:latin typeface="A P-OTF UD Shin Go NT Pr6N DB" panose="020B0400000000000000" pitchFamily="34" charset="-128"/>
                <a:ea typeface="A P-OTF UD Shin Go NT Pr6N DB" panose="020B0400000000000000" pitchFamily="34" charset="-128"/>
              </a:rPr>
              <a:t>Presentations</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Group </a:t>
            </a:r>
            <a:r>
              <a:rPr lang="en-US" altLang="ja-JP"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5</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pic>
        <p:nvPicPr>
          <p:cNvPr id="15" name="図 14"/>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
        <p:nvSpPr>
          <p:cNvPr id="16" name="正方形/長方形 15"/>
          <p:cNvSpPr/>
          <p:nvPr/>
        </p:nvSpPr>
        <p:spPr>
          <a:xfrm>
            <a:off x="1121161" y="2334315"/>
            <a:ext cx="10204579" cy="265240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b="1" dirty="0" smtClean="0">
                <a:solidFill>
                  <a:schemeClr val="tx1"/>
                </a:solidFill>
                <a:latin typeface="Arial" panose="020B0604020202020204" pitchFamily="34" charset="0"/>
                <a:cs typeface="Arial" panose="020B0604020202020204" pitchFamily="34" charset="0"/>
              </a:rPr>
              <a:t>Secretaries, please total </a:t>
            </a:r>
            <a:r>
              <a:rPr lang="en-US" altLang="ja-JP" sz="2800" b="1" dirty="0">
                <a:solidFill>
                  <a:schemeClr val="tx1"/>
                </a:solidFill>
                <a:latin typeface="Arial" panose="020B0604020202020204" pitchFamily="34" charset="0"/>
                <a:cs typeface="Arial" panose="020B0604020202020204" pitchFamily="34" charset="0"/>
              </a:rPr>
              <a:t>the </a:t>
            </a:r>
            <a:r>
              <a:rPr lang="en-US" altLang="ja-JP" sz="2800" b="1" dirty="0" smtClean="0">
                <a:solidFill>
                  <a:schemeClr val="tx1"/>
                </a:solidFill>
                <a:latin typeface="Arial" panose="020B0604020202020204" pitchFamily="34" charset="0"/>
                <a:cs typeface="Arial" panose="020B0604020202020204" pitchFamily="34" charset="0"/>
              </a:rPr>
              <a:t>peer evaluation scores and calculate the average score given by your group.</a:t>
            </a:r>
          </a:p>
          <a:p>
            <a:endParaRPr lang="en-US" altLang="ja-JP" sz="2800" b="1" dirty="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a:p>
            <a:endParaRPr lang="en-US" altLang="ja-JP" sz="1600" b="1" dirty="0" smtClean="0">
              <a:solidFill>
                <a:schemeClr val="tx1"/>
              </a:solidFill>
              <a:latin typeface="Arial" panose="020B0604020202020204" pitchFamily="34" charset="0"/>
              <a:cs typeface="Arial" panose="020B0604020202020204" pitchFamily="34" charset="0"/>
            </a:endParaRPr>
          </a:p>
          <a:p>
            <a:endParaRPr lang="en-US" altLang="ja-JP" sz="16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85549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4" name="正方形/長方形 13">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Orientation</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5" name="正方形/長方形 14">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My ideas notebook</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pic>
        <p:nvPicPr>
          <p:cNvPr id="7" name="図 6"/>
          <p:cNvPicPr>
            <a:picLocks noChangeAspect="1"/>
          </p:cNvPicPr>
          <p:nvPr/>
        </p:nvPicPr>
        <p:blipFill rotWithShape="1">
          <a:blip r:embed="rId7"/>
          <a:srcRect t="5990"/>
          <a:stretch/>
        </p:blipFill>
        <p:spPr>
          <a:xfrm>
            <a:off x="540419" y="539262"/>
            <a:ext cx="2944782" cy="4301834"/>
          </a:xfrm>
          <a:prstGeom prst="rect">
            <a:avLst/>
          </a:prstGeom>
          <a:ln>
            <a:noFill/>
          </a:ln>
          <a:effectLst>
            <a:outerShdw blurRad="292100" dist="139700" dir="2700000" algn="tl" rotWithShape="0">
              <a:srgbClr val="333333">
                <a:alpha val="65000"/>
              </a:srgbClr>
            </a:outerShdw>
          </a:effectLst>
        </p:spPr>
      </p:pic>
      <p:pic>
        <p:nvPicPr>
          <p:cNvPr id="16" name="図 15"/>
          <p:cNvPicPr>
            <a:picLocks noChangeAspect="1"/>
          </p:cNvPicPr>
          <p:nvPr/>
        </p:nvPicPr>
        <p:blipFill>
          <a:blip r:embed="rId8"/>
          <a:stretch>
            <a:fillRect/>
          </a:stretch>
        </p:blipFill>
        <p:spPr>
          <a:xfrm>
            <a:off x="5649601" y="931639"/>
            <a:ext cx="2454474" cy="4249271"/>
          </a:xfrm>
          <a:prstGeom prst="rect">
            <a:avLst/>
          </a:prstGeom>
          <a:ln>
            <a:noFill/>
          </a:ln>
          <a:effectLst>
            <a:outerShdw blurRad="292100" dist="139700" dir="2700000" algn="tl" rotWithShape="0">
              <a:srgbClr val="333333">
                <a:alpha val="65000"/>
              </a:srgbClr>
            </a:outerShdw>
          </a:effectLst>
        </p:spPr>
      </p:pic>
      <p:pic>
        <p:nvPicPr>
          <p:cNvPr id="17" name="図 16"/>
          <p:cNvPicPr>
            <a:picLocks noChangeAspect="1"/>
          </p:cNvPicPr>
          <p:nvPr/>
        </p:nvPicPr>
        <p:blipFill>
          <a:blip r:embed="rId9"/>
          <a:stretch>
            <a:fillRect/>
          </a:stretch>
        </p:blipFill>
        <p:spPr>
          <a:xfrm>
            <a:off x="7607950" y="1870866"/>
            <a:ext cx="2755940" cy="4087758"/>
          </a:xfrm>
          <a:prstGeom prst="rect">
            <a:avLst/>
          </a:prstGeom>
          <a:ln>
            <a:noFill/>
          </a:ln>
          <a:effectLst>
            <a:outerShdw blurRad="292100" dist="139700" dir="2700000" algn="tl" rotWithShape="0">
              <a:srgbClr val="333333">
                <a:alpha val="65000"/>
              </a:srgbClr>
            </a:outerShdw>
          </a:effectLst>
        </p:spPr>
      </p:pic>
      <p:pic>
        <p:nvPicPr>
          <p:cNvPr id="13" name="図 12"/>
          <p:cNvPicPr>
            <a:picLocks noChangeAspect="1"/>
          </p:cNvPicPr>
          <p:nvPr/>
        </p:nvPicPr>
        <p:blipFill>
          <a:blip r:embed="rId10">
            <a:duotone>
              <a:schemeClr val="bg2">
                <a:shade val="45000"/>
                <a:satMod val="135000"/>
              </a:schemeClr>
              <a:prstClr val="white"/>
            </a:duotone>
          </a:blip>
          <a:stretch>
            <a:fillRect/>
          </a:stretch>
        </p:blipFill>
        <p:spPr>
          <a:xfrm>
            <a:off x="11062447" y="107577"/>
            <a:ext cx="1129553" cy="968188"/>
          </a:xfrm>
          <a:prstGeom prst="rect">
            <a:avLst/>
          </a:prstGeom>
        </p:spPr>
      </p:pic>
      <p:pic>
        <p:nvPicPr>
          <p:cNvPr id="2" name="図 1"/>
          <p:cNvPicPr>
            <a:picLocks noChangeAspect="1"/>
          </p:cNvPicPr>
          <p:nvPr/>
        </p:nvPicPr>
        <p:blipFill>
          <a:blip r:embed="rId11"/>
          <a:stretch>
            <a:fillRect/>
          </a:stretch>
        </p:blipFill>
        <p:spPr>
          <a:xfrm>
            <a:off x="3063681" y="1566755"/>
            <a:ext cx="3043863" cy="4624126"/>
          </a:xfrm>
          <a:prstGeom prst="rect">
            <a:avLst/>
          </a:prstGeom>
          <a:ln>
            <a:noFill/>
          </a:ln>
          <a:effectLst>
            <a:outerShdw blurRad="292100" dist="139700" dir="2700000" algn="tl" rotWithShape="0">
              <a:srgbClr val="333333">
                <a:alpha val="65000"/>
              </a:srgbClr>
            </a:outerShdw>
          </a:effectLst>
        </p:spPr>
      </p:pic>
      <p:sp>
        <p:nvSpPr>
          <p:cNvPr id="3" name="楕円 2"/>
          <p:cNvSpPr/>
          <p:nvPr/>
        </p:nvSpPr>
        <p:spPr>
          <a:xfrm>
            <a:off x="5404338" y="5732585"/>
            <a:ext cx="480647" cy="410307"/>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48721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rPr>
              <a:t>Full Assembly</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Class Campaign Selection</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5" name="正方形/長方形 14"/>
          <p:cNvSpPr/>
          <p:nvPr/>
        </p:nvSpPr>
        <p:spPr>
          <a:xfrm>
            <a:off x="3430954" y="844060"/>
            <a:ext cx="3767015" cy="6916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0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rPr>
              <a:t>Our class campaign: </a:t>
            </a:r>
            <a:endParaRPr lang="en-US" altLang="ja-JP" sz="3000" dirty="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p:txBody>
      </p:sp>
      <p:pic>
        <p:nvPicPr>
          <p:cNvPr id="16" name="図 15"/>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pic>
        <p:nvPicPr>
          <p:cNvPr id="17" name="図 16"/>
          <p:cNvPicPr/>
          <p:nvPr/>
        </p:nvPicPr>
        <p:blipFill>
          <a:blip r:embed="rId8" cstate="print">
            <a:extLst>
              <a:ext uri="{28A0092B-C50C-407E-A947-70E740481C1C}">
                <a14:useLocalDpi xmlns:a14="http://schemas.microsoft.com/office/drawing/2010/main" val="0"/>
              </a:ext>
            </a:extLst>
          </a:blip>
          <a:stretch>
            <a:fillRect/>
          </a:stretch>
        </p:blipFill>
        <p:spPr>
          <a:xfrm>
            <a:off x="1003519" y="566981"/>
            <a:ext cx="2231073" cy="2135188"/>
          </a:xfrm>
          <a:prstGeom prst="rect">
            <a:avLst/>
          </a:prstGeom>
        </p:spPr>
      </p:pic>
      <p:pic>
        <p:nvPicPr>
          <p:cNvPr id="2" name="図 1"/>
          <p:cNvPicPr>
            <a:picLocks noChangeAspect="1"/>
          </p:cNvPicPr>
          <p:nvPr/>
        </p:nvPicPr>
        <p:blipFill rotWithShape="1">
          <a:blip r:embed="rId9"/>
          <a:srcRect r="11166" b="85207"/>
          <a:stretch/>
        </p:blipFill>
        <p:spPr>
          <a:xfrm>
            <a:off x="314678" y="3345097"/>
            <a:ext cx="1811006" cy="597512"/>
          </a:xfrm>
          <a:prstGeom prst="rect">
            <a:avLst/>
          </a:prstGeom>
        </p:spPr>
      </p:pic>
      <p:pic>
        <p:nvPicPr>
          <p:cNvPr id="18" name="図 17"/>
          <p:cNvPicPr>
            <a:picLocks noChangeAspect="1"/>
          </p:cNvPicPr>
          <p:nvPr/>
        </p:nvPicPr>
        <p:blipFill rotWithShape="1">
          <a:blip r:embed="rId9"/>
          <a:srcRect l="-1748" t="24402" r="46020" b="60462"/>
          <a:stretch/>
        </p:blipFill>
        <p:spPr>
          <a:xfrm>
            <a:off x="3376533" y="3295615"/>
            <a:ext cx="1242968" cy="668879"/>
          </a:xfrm>
          <a:prstGeom prst="rect">
            <a:avLst/>
          </a:prstGeom>
        </p:spPr>
      </p:pic>
      <p:pic>
        <p:nvPicPr>
          <p:cNvPr id="19" name="図 18"/>
          <p:cNvPicPr>
            <a:picLocks noChangeAspect="1"/>
          </p:cNvPicPr>
          <p:nvPr/>
        </p:nvPicPr>
        <p:blipFill rotWithShape="1">
          <a:blip r:embed="rId9"/>
          <a:srcRect l="-682" t="49931" r="7063" b="34933"/>
          <a:stretch/>
        </p:blipFill>
        <p:spPr>
          <a:xfrm>
            <a:off x="6177130" y="3305512"/>
            <a:ext cx="2088096" cy="668879"/>
          </a:xfrm>
          <a:prstGeom prst="rect">
            <a:avLst/>
          </a:prstGeom>
        </p:spPr>
      </p:pic>
      <p:pic>
        <p:nvPicPr>
          <p:cNvPr id="20" name="図 19"/>
          <p:cNvPicPr>
            <a:picLocks noChangeAspect="1"/>
          </p:cNvPicPr>
          <p:nvPr/>
        </p:nvPicPr>
        <p:blipFill rotWithShape="1">
          <a:blip r:embed="rId9"/>
          <a:srcRect l="-1214" t="74385" r="30401" b="10884"/>
          <a:stretch/>
        </p:blipFill>
        <p:spPr>
          <a:xfrm>
            <a:off x="9618996" y="3279781"/>
            <a:ext cx="1579436" cy="650951"/>
          </a:xfrm>
          <a:prstGeom prst="rect">
            <a:avLst/>
          </a:prstGeom>
        </p:spPr>
      </p:pic>
      <p:sp>
        <p:nvSpPr>
          <p:cNvPr id="21" name="正方形/長方形 20"/>
          <p:cNvSpPr/>
          <p:nvPr/>
        </p:nvSpPr>
        <p:spPr>
          <a:xfrm>
            <a:off x="-97997" y="2884637"/>
            <a:ext cx="2663067" cy="691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sz="24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rPr>
              <a:t>Working group</a:t>
            </a:r>
            <a:endParaRPr lang="en-US" altLang="ja-JP" sz="2400" dirty="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p:txBody>
      </p:sp>
      <p:sp>
        <p:nvSpPr>
          <p:cNvPr id="22" name="正方形/長方形 21"/>
          <p:cNvSpPr/>
          <p:nvPr/>
        </p:nvSpPr>
        <p:spPr>
          <a:xfrm>
            <a:off x="2675683" y="2841965"/>
            <a:ext cx="2663067" cy="691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sz="24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rPr>
              <a:t>Working group</a:t>
            </a:r>
            <a:endParaRPr lang="en-US" altLang="ja-JP" sz="2400" dirty="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p:txBody>
      </p:sp>
      <p:sp>
        <p:nvSpPr>
          <p:cNvPr id="23" name="正方形/長方形 22"/>
          <p:cNvSpPr/>
          <p:nvPr/>
        </p:nvSpPr>
        <p:spPr>
          <a:xfrm>
            <a:off x="5809027" y="2805389"/>
            <a:ext cx="2663067" cy="691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sz="24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rPr>
              <a:t>Working group</a:t>
            </a:r>
            <a:endParaRPr lang="en-US" altLang="ja-JP" sz="2400" dirty="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p:txBody>
      </p:sp>
      <p:sp>
        <p:nvSpPr>
          <p:cNvPr id="24" name="正方形/長方形 23"/>
          <p:cNvSpPr/>
          <p:nvPr/>
        </p:nvSpPr>
        <p:spPr>
          <a:xfrm>
            <a:off x="9076483" y="2805389"/>
            <a:ext cx="2663067" cy="691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sz="24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rPr>
              <a:t>Working group</a:t>
            </a:r>
            <a:endParaRPr lang="en-US" altLang="ja-JP" sz="2400" dirty="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p:txBody>
      </p:sp>
      <p:sp>
        <p:nvSpPr>
          <p:cNvPr id="25" name="正方形/長方形 24"/>
          <p:cNvSpPr/>
          <p:nvPr/>
        </p:nvSpPr>
        <p:spPr>
          <a:xfrm>
            <a:off x="-85805" y="3774653"/>
            <a:ext cx="2663067" cy="4681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sz="24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rPr>
              <a:t>members</a:t>
            </a:r>
            <a:endParaRPr lang="en-US" altLang="ja-JP" sz="2400" dirty="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p:txBody>
      </p:sp>
      <p:sp>
        <p:nvSpPr>
          <p:cNvPr id="26" name="正方形/長方形 25"/>
          <p:cNvSpPr/>
          <p:nvPr/>
        </p:nvSpPr>
        <p:spPr>
          <a:xfrm>
            <a:off x="2724451" y="3744173"/>
            <a:ext cx="2663067" cy="4681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sz="24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rPr>
              <a:t>members</a:t>
            </a:r>
            <a:endParaRPr lang="en-US" altLang="ja-JP" sz="2400" dirty="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p:txBody>
      </p:sp>
      <p:sp>
        <p:nvSpPr>
          <p:cNvPr id="27" name="正方形/長方形 26"/>
          <p:cNvSpPr/>
          <p:nvPr/>
        </p:nvSpPr>
        <p:spPr>
          <a:xfrm>
            <a:off x="6077251" y="3731981"/>
            <a:ext cx="2663067" cy="4681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sz="24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rPr>
              <a:t>members</a:t>
            </a:r>
            <a:endParaRPr lang="en-US" altLang="ja-JP" sz="2400" dirty="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p:txBody>
      </p:sp>
      <p:sp>
        <p:nvSpPr>
          <p:cNvPr id="28" name="正方形/長方形 27"/>
          <p:cNvSpPr/>
          <p:nvPr/>
        </p:nvSpPr>
        <p:spPr>
          <a:xfrm>
            <a:off x="9100867" y="3731981"/>
            <a:ext cx="2663067" cy="4681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sz="24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rPr>
              <a:t>members</a:t>
            </a:r>
            <a:endParaRPr lang="en-US" altLang="ja-JP" sz="2400" dirty="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p:txBody>
      </p:sp>
    </p:spTree>
    <p:extLst>
      <p:ext uri="{BB962C8B-B14F-4D97-AF65-F5344CB8AC3E}">
        <p14:creationId xmlns:p14="http://schemas.microsoft.com/office/powerpoint/2010/main" val="1471116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0" name="正方形/長方形 9">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rPr>
              <a:t>Full Assembly</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3" name="正方形/長方形 12">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Class Campaign Selection</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4" name="正方形/長方形 13"/>
          <p:cNvSpPr/>
          <p:nvPr/>
        </p:nvSpPr>
        <p:spPr>
          <a:xfrm>
            <a:off x="1314784" y="4104692"/>
            <a:ext cx="10166993" cy="15829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0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rPr>
              <a:t>The greatest resource you have to make change is each other. If you find a way to make use of all of your talents, the effect you will have will be immeasurable!</a:t>
            </a:r>
            <a:endParaRPr lang="ja-JP" altLang="en-US" sz="3000" dirty="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p:txBody>
      </p:sp>
      <p:sp>
        <p:nvSpPr>
          <p:cNvPr id="15" name="正方形/長方形 14"/>
          <p:cNvSpPr/>
          <p:nvPr/>
        </p:nvSpPr>
        <p:spPr>
          <a:xfrm>
            <a:off x="501123" y="1256456"/>
            <a:ext cx="11244384" cy="286370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457200" indent="-457200">
              <a:buFont typeface="Arial" panose="020B0604020202020204" pitchFamily="34" charset="0"/>
              <a:buChar char="•"/>
            </a:pPr>
            <a:r>
              <a:rPr lang="en-US" altLang="ja-JP" sz="30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rPr>
              <a:t>Work together to make the campaign selected by your class a reality</a:t>
            </a:r>
          </a:p>
          <a:p>
            <a:endParaRPr lang="en-US" altLang="ja-JP" sz="30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a:p>
            <a:endParaRPr lang="en-US" altLang="ja-JP" sz="30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a:p>
            <a:pPr marL="457200" indent="-457200">
              <a:buFont typeface="Arial" panose="020B0604020202020204" pitchFamily="34" charset="0"/>
              <a:buChar char="•"/>
            </a:pPr>
            <a:r>
              <a:rPr lang="en-US" altLang="ja-JP" sz="3000" dirty="0" smtClean="0">
                <a:solidFill>
                  <a:schemeClr val="tx1"/>
                </a:solidFill>
                <a:latin typeface="Arial" panose="020B0604020202020204" pitchFamily="34" charset="0"/>
                <a:ea typeface="BIZ UDPゴシック" panose="020B0400000000000000" pitchFamily="50" charset="-128"/>
                <a:cs typeface="Arial" panose="020B0604020202020204" pitchFamily="34" charset="0"/>
              </a:rPr>
              <a:t>Check in weekly to discuss progress and make plans </a:t>
            </a:r>
            <a:endParaRPr lang="en-US" altLang="ja-JP" sz="3000" dirty="0">
              <a:solidFill>
                <a:schemeClr val="tx1"/>
              </a:solidFill>
              <a:latin typeface="Arial" panose="020B0604020202020204" pitchFamily="34" charset="0"/>
              <a:ea typeface="BIZ UDPゴシック" panose="020B0400000000000000" pitchFamily="50" charset="-128"/>
              <a:cs typeface="Arial" panose="020B0604020202020204" pitchFamily="34" charset="0"/>
            </a:endParaRPr>
          </a:p>
        </p:txBody>
      </p:sp>
      <p:pic>
        <p:nvPicPr>
          <p:cNvPr id="16" name="図 15"/>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15685200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4" name="正方形/長方形 13">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Orientation</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5" name="正方形/長方形 14">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Get to know each other</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7" name="正方形/長方形 16"/>
          <p:cNvSpPr/>
          <p:nvPr/>
        </p:nvSpPr>
        <p:spPr>
          <a:xfrm>
            <a:off x="1549401" y="1638250"/>
            <a:ext cx="9004300" cy="622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200" dirty="0" smtClean="0">
                <a:solidFill>
                  <a:schemeClr val="tx1"/>
                </a:solidFill>
                <a:latin typeface="Calibri" panose="020F0502020204030204" pitchFamily="34" charset="0"/>
                <a:cs typeface="Calibri" panose="020F0502020204030204" pitchFamily="34" charset="0"/>
              </a:rPr>
              <a:t>When you think of the ocean, what do you think of?</a:t>
            </a:r>
          </a:p>
        </p:txBody>
      </p:sp>
      <p:sp>
        <p:nvSpPr>
          <p:cNvPr id="18" name="正方形/長方形 17"/>
          <p:cNvSpPr/>
          <p:nvPr/>
        </p:nvSpPr>
        <p:spPr>
          <a:xfrm>
            <a:off x="1308100" y="3301950"/>
            <a:ext cx="9601199" cy="622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200" dirty="0" smtClean="0">
                <a:solidFill>
                  <a:schemeClr val="tx1"/>
                </a:solidFill>
                <a:latin typeface="Calibri" panose="020F0502020204030204" pitchFamily="34" charset="0"/>
                <a:cs typeface="Calibri" panose="020F0502020204030204" pitchFamily="34" charset="0"/>
              </a:rPr>
              <a:t>Please ask this question to 1 other person in each group.</a:t>
            </a:r>
          </a:p>
        </p:txBody>
      </p:sp>
      <p:pic>
        <p:nvPicPr>
          <p:cNvPr id="10" name="図 9"/>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21933280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4" name="正方形/長方形 13">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Orientation</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5" name="正方形/長方形 14">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Get to know each other</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0" name="正方形/長方形 9"/>
          <p:cNvSpPr/>
          <p:nvPr/>
        </p:nvSpPr>
        <p:spPr>
          <a:xfrm>
            <a:off x="2407118" y="680472"/>
            <a:ext cx="8319763" cy="374902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200" dirty="0" smtClean="0">
                <a:solidFill>
                  <a:schemeClr val="tx1"/>
                </a:solidFill>
                <a:latin typeface="Calibri" panose="020F0502020204030204" pitchFamily="34" charset="0"/>
                <a:cs typeface="Calibri" panose="020F0502020204030204" pitchFamily="34" charset="0"/>
              </a:rPr>
              <a:t>When I think of the ocean, I think of ( A )</a:t>
            </a:r>
          </a:p>
          <a:p>
            <a:endParaRPr lang="en-US" altLang="ja-JP" sz="3200" dirty="0" smtClean="0">
              <a:solidFill>
                <a:schemeClr val="tx1"/>
              </a:solidFill>
              <a:latin typeface="Calibri" panose="020F0502020204030204" pitchFamily="34" charset="0"/>
              <a:cs typeface="Calibri" panose="020F0502020204030204" pitchFamily="34" charset="0"/>
            </a:endParaRPr>
          </a:p>
          <a:p>
            <a:r>
              <a:rPr lang="en-US" altLang="ja-JP" sz="3200" dirty="0" smtClean="0">
                <a:solidFill>
                  <a:schemeClr val="tx1"/>
                </a:solidFill>
                <a:latin typeface="Calibri" panose="020F0502020204030204" pitchFamily="34" charset="0"/>
                <a:cs typeface="Calibri" panose="020F0502020204030204" pitchFamily="34" charset="0"/>
              </a:rPr>
              <a:t>When I think of (A), I think of (B)</a:t>
            </a:r>
          </a:p>
          <a:p>
            <a:endParaRPr lang="en-US" altLang="ja-JP" sz="3200" dirty="0">
              <a:solidFill>
                <a:schemeClr val="tx1"/>
              </a:solidFill>
              <a:latin typeface="Calibri" panose="020F0502020204030204" pitchFamily="34" charset="0"/>
              <a:cs typeface="Calibri" panose="020F0502020204030204" pitchFamily="34" charset="0"/>
            </a:endParaRPr>
          </a:p>
          <a:p>
            <a:r>
              <a:rPr lang="en-US" altLang="ja-JP" sz="3200" dirty="0" smtClean="0">
                <a:solidFill>
                  <a:schemeClr val="tx1"/>
                </a:solidFill>
                <a:latin typeface="Calibri" panose="020F0502020204030204" pitchFamily="34" charset="0"/>
                <a:cs typeface="Calibri" panose="020F0502020204030204" pitchFamily="34" charset="0"/>
              </a:rPr>
              <a:t>When I think of (B), I think of (C)</a:t>
            </a:r>
          </a:p>
          <a:p>
            <a:endParaRPr lang="en-US" altLang="ja-JP" sz="3200" dirty="0">
              <a:solidFill>
                <a:schemeClr val="tx1"/>
              </a:solidFill>
              <a:latin typeface="Calibri" panose="020F0502020204030204" pitchFamily="34" charset="0"/>
              <a:cs typeface="Calibri" panose="020F0502020204030204" pitchFamily="34" charset="0"/>
            </a:endParaRPr>
          </a:p>
          <a:p>
            <a:r>
              <a:rPr lang="en-US" altLang="ja-JP" sz="3200" dirty="0" smtClean="0">
                <a:solidFill>
                  <a:schemeClr val="tx1"/>
                </a:solidFill>
                <a:latin typeface="Calibri" panose="020F0502020204030204" pitchFamily="34" charset="0"/>
                <a:cs typeface="Calibri" panose="020F0502020204030204" pitchFamily="34" charset="0"/>
              </a:rPr>
              <a:t>When I think of (C), I think of (D)</a:t>
            </a:r>
            <a:endParaRPr lang="en-US" altLang="ja-JP" sz="3200" dirty="0">
              <a:solidFill>
                <a:schemeClr val="tx1"/>
              </a:solidFill>
              <a:latin typeface="Calibri" panose="020F0502020204030204" pitchFamily="34" charset="0"/>
              <a:cs typeface="Calibri" panose="020F0502020204030204" pitchFamily="34" charset="0"/>
            </a:endParaRPr>
          </a:p>
        </p:txBody>
      </p:sp>
      <p:pic>
        <p:nvPicPr>
          <p:cNvPr id="13" name="図 12"/>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
        <p:nvSpPr>
          <p:cNvPr id="16" name="正方形/長方形 15"/>
          <p:cNvSpPr/>
          <p:nvPr/>
        </p:nvSpPr>
        <p:spPr>
          <a:xfrm>
            <a:off x="1288858" y="4572000"/>
            <a:ext cx="10158955" cy="11044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200" dirty="0" smtClean="0">
                <a:solidFill>
                  <a:schemeClr val="tx1"/>
                </a:solidFill>
                <a:latin typeface="Calibri" panose="020F0502020204030204" pitchFamily="34" charset="0"/>
                <a:cs typeface="Calibri" panose="020F0502020204030204" pitchFamily="34" charset="0"/>
              </a:rPr>
              <a:t>Discussion question 1: Why is it better for a larger number group members to slap the table?</a:t>
            </a:r>
            <a:endParaRPr lang="en-US" altLang="ja-JP" sz="3200" dirty="0">
              <a:solidFill>
                <a:schemeClr val="tx1"/>
              </a:solidFill>
              <a:latin typeface="Calibri" panose="020F0502020204030204" pitchFamily="34" charset="0"/>
              <a:cs typeface="Calibri" panose="020F0502020204030204" pitchFamily="34" charset="0"/>
            </a:endParaRPr>
          </a:p>
        </p:txBody>
      </p:sp>
      <p:sp>
        <p:nvSpPr>
          <p:cNvPr id="17" name="正方形/長方形 16"/>
          <p:cNvSpPr/>
          <p:nvPr/>
        </p:nvSpPr>
        <p:spPr>
          <a:xfrm>
            <a:off x="1287488" y="5753595"/>
            <a:ext cx="10220311" cy="11044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200" dirty="0" smtClean="0">
                <a:solidFill>
                  <a:schemeClr val="tx1"/>
                </a:solidFill>
                <a:latin typeface="Calibri" panose="020F0502020204030204" pitchFamily="34" charset="0"/>
                <a:cs typeface="Calibri" panose="020F0502020204030204" pitchFamily="34" charset="0"/>
              </a:rPr>
              <a:t>Discussion question 2: Why is it better only a small number of group members to slap the table?</a:t>
            </a:r>
            <a:endParaRPr lang="en-US" altLang="ja-JP" sz="32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53086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4" name="正方形/長方形 13">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Orientation</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5" name="正方形/長方形 14">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Picking roles</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0" name="正方形/長方形 9"/>
          <p:cNvSpPr/>
          <p:nvPr/>
        </p:nvSpPr>
        <p:spPr>
          <a:xfrm>
            <a:off x="1243337" y="787350"/>
            <a:ext cx="8319763" cy="178345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3200" dirty="0" smtClean="0">
                <a:solidFill>
                  <a:schemeClr val="tx1"/>
                </a:solidFill>
                <a:latin typeface="Calibri" panose="020F0502020204030204" pitchFamily="34" charset="0"/>
                <a:cs typeface="Calibri" panose="020F0502020204030204" pitchFamily="34" charset="0"/>
              </a:rPr>
              <a:t>Each group should will need to pick 2 secretaries.</a:t>
            </a:r>
          </a:p>
          <a:p>
            <a:endParaRPr lang="en-US" altLang="ja-JP" sz="3200" dirty="0">
              <a:solidFill>
                <a:schemeClr val="tx1"/>
              </a:solidFill>
              <a:latin typeface="Calibri" panose="020F0502020204030204" pitchFamily="34" charset="0"/>
              <a:cs typeface="Calibri" panose="020F0502020204030204" pitchFamily="34" charset="0"/>
            </a:endParaRPr>
          </a:p>
          <a:p>
            <a:r>
              <a:rPr lang="en-US" altLang="ja-JP" sz="3200" dirty="0" smtClean="0">
                <a:solidFill>
                  <a:schemeClr val="tx1"/>
                </a:solidFill>
                <a:latin typeface="Calibri" panose="020F0502020204030204" pitchFamily="34" charset="0"/>
                <a:cs typeface="Calibri" panose="020F0502020204030204" pitchFamily="34" charset="0"/>
              </a:rPr>
              <a:t>Secretaries should be prepared to:</a:t>
            </a:r>
          </a:p>
          <a:p>
            <a:endParaRPr lang="en-US" altLang="ja-JP" sz="3200" dirty="0">
              <a:solidFill>
                <a:schemeClr val="tx1"/>
              </a:solidFill>
              <a:latin typeface="Calibri" panose="020F0502020204030204" pitchFamily="34" charset="0"/>
              <a:cs typeface="Calibri" panose="020F0502020204030204" pitchFamily="34" charset="0"/>
            </a:endParaRPr>
          </a:p>
          <a:p>
            <a:pPr marL="514350" indent="-514350">
              <a:buAutoNum type="arabicParenR"/>
            </a:pPr>
            <a:r>
              <a:rPr lang="en-US" altLang="ja-JP" sz="3200" dirty="0" smtClean="0">
                <a:solidFill>
                  <a:schemeClr val="tx1"/>
                </a:solidFill>
                <a:latin typeface="Calibri" panose="020F0502020204030204" pitchFamily="34" charset="0"/>
                <a:cs typeface="Calibri" panose="020F0502020204030204" pitchFamily="34" charset="0"/>
              </a:rPr>
              <a:t>Keep track of ideas: write group ideas on note paper/white board.</a:t>
            </a:r>
          </a:p>
          <a:p>
            <a:pPr marL="514350" indent="-514350">
              <a:buAutoNum type="arabicParenR"/>
            </a:pPr>
            <a:r>
              <a:rPr lang="en-US" altLang="ja-JP" sz="3200" dirty="0" smtClean="0">
                <a:solidFill>
                  <a:schemeClr val="tx1"/>
                </a:solidFill>
                <a:latin typeface="Calibri" panose="020F0502020204030204" pitchFamily="34" charset="0"/>
                <a:ea typeface="BIZ UDPゴシック" panose="020B0400000000000000" pitchFamily="50" charset="-128"/>
                <a:cs typeface="Calibri" panose="020F0502020204030204" pitchFamily="34" charset="0"/>
              </a:rPr>
              <a:t>Share information and ideas with other groups.</a:t>
            </a:r>
          </a:p>
          <a:p>
            <a:pPr marL="514350" indent="-514350">
              <a:buAutoNum type="arabicParenR"/>
            </a:pPr>
            <a:r>
              <a:rPr lang="en-US" altLang="ja-JP" sz="3200" dirty="0" smtClean="0">
                <a:solidFill>
                  <a:schemeClr val="tx1"/>
                </a:solidFill>
                <a:latin typeface="Calibri" panose="020F0502020204030204" pitchFamily="34" charset="0"/>
                <a:ea typeface="BIZ UDPゴシック" panose="020B0400000000000000" pitchFamily="50" charset="-128"/>
                <a:cs typeface="Calibri" panose="020F0502020204030204" pitchFamily="34" charset="0"/>
              </a:rPr>
              <a:t>Keep track of scores given by members of your group during presentations.</a:t>
            </a:r>
            <a:endParaRPr lang="ja-JP" altLang="en-US" sz="3200" dirty="0">
              <a:solidFill>
                <a:schemeClr val="tx1"/>
              </a:solidFill>
              <a:latin typeface="Calibri" panose="020F0502020204030204" pitchFamily="34" charset="0"/>
              <a:ea typeface="BIZ UDPゴシック" panose="020B0400000000000000" pitchFamily="50" charset="-128"/>
              <a:cs typeface="Calibri" panose="020F0502020204030204" pitchFamily="34" charset="0"/>
            </a:endParaRPr>
          </a:p>
        </p:txBody>
      </p:sp>
      <p:pic>
        <p:nvPicPr>
          <p:cNvPr id="13" name="図 12"/>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24314561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4" name="正方形/長方形 13">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Lecture</a:t>
            </a:r>
            <a:r>
              <a:rPr kumimoji="1" lang="ja-JP" altLang="en-US" sz="2800" b="1" dirty="0" smtClean="0">
                <a:solidFill>
                  <a:schemeClr val="tx1"/>
                </a:solidFill>
                <a:latin typeface="A P-OTF UD Shin Go NT Pr6N DB" panose="020B0400000000000000" pitchFamily="34" charset="-128"/>
                <a:ea typeface="A P-OTF UD Shin Go NT Pr6N DB" panose="020B0400000000000000" pitchFamily="34" charset="-128"/>
              </a:rPr>
              <a:t>：</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5" name="正方形/長方形 14">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Professor </a:t>
            </a:r>
            <a:r>
              <a:rPr kumimoji="1" lang="en-US" altLang="ja-JP" sz="2800" dirty="0" err="1"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Makio</a:t>
            </a:r>
            <a:r>
              <a:rPr kumimoji="1"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 Honda</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pic>
        <p:nvPicPr>
          <p:cNvPr id="13" name="図 12"/>
          <p:cNvPicPr>
            <a:picLocks noChangeAspect="1"/>
          </p:cNvPicPr>
          <p:nvPr/>
        </p:nvPicPr>
        <p:blipFill>
          <a:blip r:embed="rId7">
            <a:duotone>
              <a:schemeClr val="bg2">
                <a:shade val="45000"/>
                <a:satMod val="135000"/>
              </a:schemeClr>
              <a:prstClr val="white"/>
            </a:duotone>
          </a:blip>
          <a:stretch>
            <a:fillRect/>
          </a:stretch>
        </p:blipFill>
        <p:spPr>
          <a:xfrm>
            <a:off x="11062447" y="107577"/>
            <a:ext cx="1129553" cy="968188"/>
          </a:xfrm>
          <a:prstGeom prst="rect">
            <a:avLst/>
          </a:prstGeom>
        </p:spPr>
      </p:pic>
      <p:pic>
        <p:nvPicPr>
          <p:cNvPr id="2" name="図 1"/>
          <p:cNvPicPr>
            <a:picLocks noChangeAspect="1"/>
          </p:cNvPicPr>
          <p:nvPr/>
        </p:nvPicPr>
        <p:blipFill>
          <a:blip r:embed="rId8"/>
          <a:stretch>
            <a:fillRect/>
          </a:stretch>
        </p:blipFill>
        <p:spPr>
          <a:xfrm>
            <a:off x="750505" y="656493"/>
            <a:ext cx="9712214" cy="5194190"/>
          </a:xfrm>
          <a:prstGeom prst="rect">
            <a:avLst/>
          </a:prstGeom>
        </p:spPr>
      </p:pic>
      <p:pic>
        <p:nvPicPr>
          <p:cNvPr id="3" name="図 2"/>
          <p:cNvPicPr>
            <a:picLocks noChangeAspect="1"/>
          </p:cNvPicPr>
          <p:nvPr/>
        </p:nvPicPr>
        <p:blipFill>
          <a:blip r:embed="rId9"/>
          <a:stretch>
            <a:fillRect/>
          </a:stretch>
        </p:blipFill>
        <p:spPr>
          <a:xfrm>
            <a:off x="9154776" y="2414954"/>
            <a:ext cx="2377048" cy="386441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49719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5"/>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6"/>
          <a:stretch>
            <a:fillRect/>
          </a:stretch>
        </p:blipFill>
        <p:spPr>
          <a:xfrm>
            <a:off x="4778675" y="0"/>
            <a:ext cx="6362907" cy="360485"/>
          </a:xfrm>
          <a:prstGeom prst="rect">
            <a:avLst/>
          </a:prstGeom>
        </p:spPr>
      </p:pic>
      <p:sp>
        <p:nvSpPr>
          <p:cNvPr id="14" name="正方形/長方形 13">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Workshop</a:t>
            </a:r>
            <a:r>
              <a:rPr lang="ja-JP" altLang="en-US" sz="2800" b="1" dirty="0">
                <a:solidFill>
                  <a:schemeClr val="tx1"/>
                </a:solidFill>
                <a:latin typeface="A P-OTF UD Shin Go NT Pr6N DB" panose="020B0400000000000000" pitchFamily="34" charset="-128"/>
                <a:ea typeface="A P-OTF UD Shin Go NT Pr6N DB" panose="020B0400000000000000" pitchFamily="34" charset="-128"/>
              </a:rPr>
              <a:t> </a:t>
            </a:r>
            <a:r>
              <a:rPr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I</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5" name="正方形/長方形 14">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Culture and the environment</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pic>
        <p:nvPicPr>
          <p:cNvPr id="3" name="図 2"/>
          <p:cNvPicPr>
            <a:picLocks noChangeAspect="1"/>
          </p:cNvPicPr>
          <p:nvPr/>
        </p:nvPicPr>
        <p:blipFill>
          <a:blip r:embed="rId7"/>
          <a:stretch>
            <a:fillRect/>
          </a:stretch>
        </p:blipFill>
        <p:spPr>
          <a:xfrm>
            <a:off x="598049" y="492370"/>
            <a:ext cx="4479780" cy="5802923"/>
          </a:xfrm>
          <a:prstGeom prst="rect">
            <a:avLst/>
          </a:prstGeom>
        </p:spPr>
      </p:pic>
      <p:cxnSp>
        <p:nvCxnSpPr>
          <p:cNvPr id="20" name="直線コネクタ 19"/>
          <p:cNvCxnSpPr/>
          <p:nvPr/>
        </p:nvCxnSpPr>
        <p:spPr>
          <a:xfrm>
            <a:off x="4876800" y="3359150"/>
            <a:ext cx="1228725" cy="10890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a:off x="1124511" y="3363726"/>
            <a:ext cx="375761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p:nvCxnSpPr>
        <p:spPr>
          <a:xfrm>
            <a:off x="1124511" y="2682409"/>
            <a:ext cx="375761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4870450" y="1847850"/>
            <a:ext cx="1235075" cy="838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図 4"/>
          <p:cNvPicPr>
            <a:picLocks noChangeAspect="1"/>
          </p:cNvPicPr>
          <p:nvPr/>
        </p:nvPicPr>
        <p:blipFill>
          <a:blip r:embed="rId8"/>
          <a:stretch>
            <a:fillRect/>
          </a:stretch>
        </p:blipFill>
        <p:spPr>
          <a:xfrm>
            <a:off x="6071780" y="1837775"/>
            <a:ext cx="5839640" cy="2619741"/>
          </a:xfrm>
          <a:prstGeom prst="rect">
            <a:avLst/>
          </a:prstGeom>
          <a:ln>
            <a:noFill/>
          </a:ln>
          <a:effectLst>
            <a:outerShdw blurRad="292100" dist="139700" dir="2700000" algn="tl" rotWithShape="0">
              <a:srgbClr val="333333">
                <a:alpha val="65000"/>
              </a:srgbClr>
            </a:outerShdw>
          </a:effectLst>
        </p:spPr>
      </p:pic>
      <p:cxnSp>
        <p:nvCxnSpPr>
          <p:cNvPr id="17" name="直線コネクタ 16"/>
          <p:cNvCxnSpPr/>
          <p:nvPr/>
        </p:nvCxnSpPr>
        <p:spPr>
          <a:xfrm>
            <a:off x="6048936" y="1872784"/>
            <a:ext cx="585731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6048936" y="4406434"/>
            <a:ext cx="585731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図 20"/>
          <p:cNvPicPr>
            <a:picLocks noChangeAspect="1"/>
          </p:cNvPicPr>
          <p:nvPr/>
        </p:nvPicPr>
        <p:blipFill>
          <a:blip r:embed="rId9">
            <a:duotone>
              <a:schemeClr val="bg2">
                <a:shade val="45000"/>
                <a:satMod val="135000"/>
              </a:schemeClr>
              <a:prstClr val="white"/>
            </a:duotone>
          </a:blip>
          <a:stretch>
            <a:fillRect/>
          </a:stretch>
        </p:blipFill>
        <p:spPr>
          <a:xfrm>
            <a:off x="11062447" y="107577"/>
            <a:ext cx="1129553" cy="968188"/>
          </a:xfrm>
          <a:prstGeom prst="rect">
            <a:avLst/>
          </a:prstGeom>
        </p:spPr>
      </p:pic>
    </p:spTree>
    <p:extLst>
      <p:ext uri="{BB962C8B-B14F-4D97-AF65-F5344CB8AC3E}">
        <p14:creationId xmlns:p14="http://schemas.microsoft.com/office/powerpoint/2010/main" val="26274137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stretch>
            <a:fillRect/>
          </a:stretch>
        </p:blipFill>
        <p:spPr>
          <a:xfrm>
            <a:off x="8419587" y="932330"/>
            <a:ext cx="3138214" cy="5097258"/>
          </a:xfrm>
          <a:prstGeom prst="rect">
            <a:avLst/>
          </a:prstGeom>
          <a:ln>
            <a:noFill/>
          </a:ln>
          <a:effectLst>
            <a:outerShdw blurRad="292100" dist="139700" dir="2700000" algn="tl" rotWithShape="0">
              <a:srgbClr val="333333">
                <a:alpha val="65000"/>
              </a:srgbClr>
            </a:outerShdw>
          </a:effectLst>
        </p:spPr>
      </p:pic>
      <p:pic>
        <p:nvPicPr>
          <p:cNvPr id="3" name="図 2"/>
          <p:cNvPicPr>
            <a:picLocks noChangeAspect="1"/>
          </p:cNvPicPr>
          <p:nvPr/>
        </p:nvPicPr>
        <p:blipFill>
          <a:blip r:embed="rId4"/>
          <a:stretch>
            <a:fillRect/>
          </a:stretch>
        </p:blipFill>
        <p:spPr>
          <a:xfrm>
            <a:off x="6133766" y="616047"/>
            <a:ext cx="3011859" cy="5013790"/>
          </a:xfrm>
          <a:prstGeom prst="rect">
            <a:avLst/>
          </a:prstGeom>
          <a:ln>
            <a:noFill/>
          </a:ln>
          <a:effectLst>
            <a:outerShdw blurRad="292100" dist="139700" dir="2700000" algn="tl" rotWithShape="0">
              <a:srgbClr val="333333">
                <a:alpha val="65000"/>
              </a:srgbClr>
            </a:outerShdw>
          </a:effectLst>
        </p:spPr>
      </p:pic>
      <p:pic>
        <p:nvPicPr>
          <p:cNvPr id="12" name="図 11">
            <a:extLst>
              <a:ext uri="{FF2B5EF4-FFF2-40B4-BE49-F238E27FC236}">
                <a16:creationId xmlns:a16="http://schemas.microsoft.com/office/drawing/2014/main" id="{5EF563A9-E5D8-E53D-2CCB-A8C838EF2B3F}"/>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7400"/>
                    </a14:imgEffect>
                  </a14:imgLayer>
                </a14:imgProps>
              </a:ext>
            </a:extLst>
          </a:blip>
          <a:stretch>
            <a:fillRect/>
          </a:stretch>
        </p:blipFill>
        <p:spPr>
          <a:xfrm>
            <a:off x="-1" y="6120245"/>
            <a:ext cx="12192001" cy="737754"/>
          </a:xfrm>
          <a:prstGeom prst="rect">
            <a:avLst/>
          </a:prstGeom>
        </p:spPr>
      </p:pic>
      <p:pic>
        <p:nvPicPr>
          <p:cNvPr id="9" name="図 8">
            <a:extLst>
              <a:ext uri="{FF2B5EF4-FFF2-40B4-BE49-F238E27FC236}">
                <a16:creationId xmlns:a16="http://schemas.microsoft.com/office/drawing/2014/main" id="{A71180E4-1DED-BAE4-6E4C-E39EBEEF2C55}"/>
              </a:ext>
            </a:extLst>
          </p:cNvPr>
          <p:cNvPicPr>
            <a:picLocks noChangeAspect="1"/>
          </p:cNvPicPr>
          <p:nvPr/>
        </p:nvPicPr>
        <p:blipFill>
          <a:blip r:embed="rId7"/>
          <a:stretch>
            <a:fillRect/>
          </a:stretch>
        </p:blipFill>
        <p:spPr>
          <a:xfrm>
            <a:off x="-1" y="0"/>
            <a:ext cx="9700592" cy="360485"/>
          </a:xfrm>
          <a:prstGeom prst="rect">
            <a:avLst/>
          </a:prstGeom>
        </p:spPr>
      </p:pic>
      <p:pic>
        <p:nvPicPr>
          <p:cNvPr id="11" name="図 10">
            <a:extLst>
              <a:ext uri="{FF2B5EF4-FFF2-40B4-BE49-F238E27FC236}">
                <a16:creationId xmlns:a16="http://schemas.microsoft.com/office/drawing/2014/main" id="{71538AD4-FD28-DF40-127F-4DD610CA0E2F}"/>
              </a:ext>
            </a:extLst>
          </p:cNvPr>
          <p:cNvPicPr>
            <a:picLocks noChangeAspect="1"/>
          </p:cNvPicPr>
          <p:nvPr/>
        </p:nvPicPr>
        <p:blipFill>
          <a:blip r:embed="rId8"/>
          <a:stretch>
            <a:fillRect/>
          </a:stretch>
        </p:blipFill>
        <p:spPr>
          <a:xfrm>
            <a:off x="4778675" y="0"/>
            <a:ext cx="6362907" cy="360485"/>
          </a:xfrm>
          <a:prstGeom prst="rect">
            <a:avLst/>
          </a:prstGeom>
        </p:spPr>
      </p:pic>
      <p:sp>
        <p:nvSpPr>
          <p:cNvPr id="14" name="正方形/長方形 13">
            <a:extLst>
              <a:ext uri="{FF2B5EF4-FFF2-40B4-BE49-F238E27FC236}">
                <a16:creationId xmlns:a16="http://schemas.microsoft.com/office/drawing/2014/main" id="{033C87D4-3B5E-FC0E-B0F2-37D73D46A070}"/>
              </a:ext>
            </a:extLst>
          </p:cNvPr>
          <p:cNvSpPr/>
          <p:nvPr/>
        </p:nvSpPr>
        <p:spPr>
          <a:xfrm>
            <a:off x="256441" y="-4794"/>
            <a:ext cx="4741403"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2800" b="1" dirty="0" smtClean="0">
                <a:solidFill>
                  <a:schemeClr val="tx1"/>
                </a:solidFill>
                <a:latin typeface="A P-OTF UD Shin Go NT Pr6N DB" panose="020B0400000000000000" pitchFamily="34" charset="-128"/>
                <a:ea typeface="A P-OTF UD Shin Go NT Pr6N DB" panose="020B0400000000000000" pitchFamily="34" charset="-128"/>
              </a:rPr>
              <a:t>Workshop I</a:t>
            </a:r>
            <a:endParaRPr kumimoji="1" lang="ja-JP" altLang="en-US" sz="2800" b="1" dirty="0">
              <a:solidFill>
                <a:schemeClr val="tx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sp>
        <p:nvSpPr>
          <p:cNvPr id="15" name="正方形/長方形 14">
            <a:extLst>
              <a:ext uri="{FF2B5EF4-FFF2-40B4-BE49-F238E27FC236}">
                <a16:creationId xmlns:a16="http://schemas.microsoft.com/office/drawing/2014/main" id="{A2CA6A19-F69F-6323-E6CC-A0B98A475795}"/>
              </a:ext>
            </a:extLst>
          </p:cNvPr>
          <p:cNvSpPr/>
          <p:nvPr/>
        </p:nvSpPr>
        <p:spPr>
          <a:xfrm>
            <a:off x="5213877" y="9746"/>
            <a:ext cx="7194154" cy="3791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2800" dirty="0" smtClean="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rPr>
              <a:t>Culture and the environment</a:t>
            </a:r>
            <a:endParaRPr kumimoji="1" lang="ja-JP" altLang="en-US" sz="2800" dirty="0">
              <a:solidFill>
                <a:schemeClr val="bg1"/>
              </a:solidFill>
              <a:latin typeface="A P-OTF UD Shin Go NT Pr6N DB" panose="020B0400000000000000" pitchFamily="34" charset="-128"/>
              <a:ea typeface="A P-OTF UD Shin Go NT Pr6N DB" panose="020B0400000000000000" pitchFamily="34" charset="-128"/>
              <a:cs typeface="Arial" panose="020B0604020202020204" pitchFamily="34" charset="0"/>
            </a:endParaRPr>
          </a:p>
        </p:txBody>
      </p:sp>
      <p:pic>
        <p:nvPicPr>
          <p:cNvPr id="13" name="図 12"/>
          <p:cNvPicPr>
            <a:picLocks noChangeAspect="1"/>
          </p:cNvPicPr>
          <p:nvPr/>
        </p:nvPicPr>
        <p:blipFill>
          <a:blip r:embed="rId9">
            <a:duotone>
              <a:schemeClr val="bg2">
                <a:shade val="45000"/>
                <a:satMod val="135000"/>
              </a:schemeClr>
              <a:prstClr val="white"/>
            </a:duotone>
          </a:blip>
          <a:stretch>
            <a:fillRect/>
          </a:stretch>
        </p:blipFill>
        <p:spPr>
          <a:xfrm>
            <a:off x="11062447" y="107577"/>
            <a:ext cx="1129553" cy="968188"/>
          </a:xfrm>
          <a:prstGeom prst="rect">
            <a:avLst/>
          </a:prstGeom>
        </p:spPr>
      </p:pic>
      <p:pic>
        <p:nvPicPr>
          <p:cNvPr id="18" name="Picture 2" descr="undefined"/>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0634" y="2369902"/>
            <a:ext cx="2629456" cy="17417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 name="Picture 6" descr="https://upload.wikimedia.org/wikipedia/commons/thumb/2/26/Hula_H%C4%81lau_O_Kamuela_under_the_direction_of_Kumu_Hula_Kau%CA%BBi_Kamana%CA%BBo_and_Kunewa_Mook_-_2019_Overall_Winners_of_the_Merrie_Monarch_Festival_-_Hilo_HI_-_Lokalia_Montgomery_Perpetual_Trophy.jpg/220px-thumbnail.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0640" y="616453"/>
            <a:ext cx="2063566" cy="15476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 name="図 19"/>
          <p:cNvPicPr>
            <a:picLocks noChangeAspect="1"/>
          </p:cNvPicPr>
          <p:nvPr/>
        </p:nvPicPr>
        <p:blipFill>
          <a:blip r:embed="rId12"/>
          <a:stretch>
            <a:fillRect/>
          </a:stretch>
        </p:blipFill>
        <p:spPr>
          <a:xfrm>
            <a:off x="748145" y="4260911"/>
            <a:ext cx="1786387" cy="2082644"/>
          </a:xfrm>
          <a:prstGeom prst="rect">
            <a:avLst/>
          </a:prstGeom>
          <a:ln>
            <a:noFill/>
          </a:ln>
          <a:effectLst>
            <a:outerShdw blurRad="292100" dist="139700" dir="2700000" algn="tl" rotWithShape="0">
              <a:srgbClr val="333333">
                <a:alpha val="65000"/>
              </a:srgbClr>
            </a:outerShdw>
          </a:effectLst>
        </p:spPr>
      </p:pic>
      <p:pic>
        <p:nvPicPr>
          <p:cNvPr id="2" name="図 1"/>
          <p:cNvPicPr>
            <a:picLocks noChangeAspect="1"/>
          </p:cNvPicPr>
          <p:nvPr/>
        </p:nvPicPr>
        <p:blipFill>
          <a:blip r:embed="rId13"/>
          <a:stretch>
            <a:fillRect/>
          </a:stretch>
        </p:blipFill>
        <p:spPr>
          <a:xfrm>
            <a:off x="3350997" y="466163"/>
            <a:ext cx="2893072" cy="49485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7138433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23750</TotalTime>
  <Words>2712</Words>
  <Application>Microsoft Office PowerPoint</Application>
  <PresentationFormat>ワイド画面</PresentationFormat>
  <Paragraphs>305</Paragraphs>
  <Slides>31</Slides>
  <Notes>31</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31</vt:i4>
      </vt:variant>
    </vt:vector>
  </HeadingPairs>
  <TitlesOfParts>
    <vt:vector size="43" baseType="lpstr">
      <vt:lpstr>A P-OTF UD Shin Go NT Pr6N DB</vt:lpstr>
      <vt:lpstr>BIZ UDPゴシック</vt:lpstr>
      <vt:lpstr>游ゴシック</vt:lpstr>
      <vt:lpstr>游ゴシック Light</vt:lpstr>
      <vt:lpstr>游明朝</vt:lpstr>
      <vt:lpstr>Arial</vt:lpstr>
      <vt:lpstr>Arial Black</vt:lpstr>
      <vt:lpstr>Bradley Hand ITC</vt:lpstr>
      <vt:lpstr>Calibri</vt:lpstr>
      <vt:lpstr>Times New Roman</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田中 靖夫</dc:creator>
  <cp:lastModifiedBy>ケヴィン・スタイン</cp:lastModifiedBy>
  <cp:revision>114</cp:revision>
  <dcterms:created xsi:type="dcterms:W3CDTF">2023-12-09T22:57:24Z</dcterms:created>
  <dcterms:modified xsi:type="dcterms:W3CDTF">2025-03-13T01:11:58Z</dcterms:modified>
</cp:coreProperties>
</file>